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>
            <a:extLst>
              <a:ext uri="{FF2B5EF4-FFF2-40B4-BE49-F238E27FC236}">
                <a16:creationId xmlns:a16="http://schemas.microsoft.com/office/drawing/2014/main" xmlns="" id="{866CBB87-C1ED-4CA5-8FAA-C0F1CFE9E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6E10B84E-1036-450A-8165-371E4A2680DE}"/>
              </a:ext>
            </a:extLst>
          </p:cNvPr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68230CD1-F219-491C-8339-07C3572CC28F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xmlns="" id="{882B219A-1560-41CC-B16F-6B8AF2B95B28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xmlns="" id="{39002E33-B829-4B19-87AC-BC03D672D994}"/>
                </a:ext>
              </a:extLst>
            </p:cNvPr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4B58CBE-66EB-4C11-BCBF-5899F68D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012C48-2008-4D46-A45C-D20B79DDD00E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63EFE905-40A6-4B22-AE56-E3B04B97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0D46F7F-5F61-4AC9-8979-0E53E309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E8E4F-0257-4142-8058-DFE18704B6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92262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60FB46E5-3727-44A7-AF1A-ABF2FB3AFD27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xmlns="" id="{135F331B-8621-4136-B04C-41FB3DC5A505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xmlns="" id="{49F21B70-3B33-4F8E-9ADF-82EE7B198FE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xmlns="" id="{CAC88377-6CB9-4E64-BBD4-324AAAC9F007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E75F418-4EA9-4D53-B693-CD32AF20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3CD2-96F1-48D4-8E45-BF40F5F23EC7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B99DC1C-A92A-4C08-9E60-93E24B1B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D2260E4-C583-43B1-8A58-54F24EB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7273-A1DB-4BBC-AA70-71EECE1439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2031961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A22EF72D-ACD8-4B8A-AEFF-EA5985C0797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xmlns="" id="{9343DFDB-1FC6-42A8-AF96-C67E2769AD32}"/>
                </a:ext>
              </a:extLst>
            </p:cNvPr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>
              <a:extLst>
                <a:ext uri="{FF2B5EF4-FFF2-40B4-BE49-F238E27FC236}">
                  <a16:creationId xmlns:a16="http://schemas.microsoft.com/office/drawing/2014/main" xmlns="" id="{3665B121-0E4E-4555-96D7-8E307377F8E9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xmlns="" id="{D9C6B9EC-87F2-4FED-BE3F-079743F8D0AF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0B1C581-BB56-4260-AE0C-62749DCF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CF51-E6B1-44B3-B6BE-10D7E5AB429F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B86C2FB-3A67-4F47-8DEC-FBC9ED64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3108218-551A-4C69-9F0F-1F807562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55F15-6FCF-4A12-B35B-64351A5D090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8834878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A10FCEBB-850F-4B6D-8E91-F13E762E743F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>
              <a:extLst>
                <a:ext uri="{FF2B5EF4-FFF2-40B4-BE49-F238E27FC236}">
                  <a16:creationId xmlns:a16="http://schemas.microsoft.com/office/drawing/2014/main" xmlns="" id="{78B99F93-B1B1-4189-B0A2-65DBC910AC6A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>
              <a:extLst>
                <a:ext uri="{FF2B5EF4-FFF2-40B4-BE49-F238E27FC236}">
                  <a16:creationId xmlns:a16="http://schemas.microsoft.com/office/drawing/2014/main" xmlns="" id="{643A2655-6AD0-488D-882B-B739C3F98C8D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xmlns="" id="{347A789E-4395-48BE-A11C-68027C432740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75026CC-5BA8-46D9-93B2-A836078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A9C3-FFBC-45ED-8F97-85CA61EE0FE9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D80C2E6-3DC2-436E-83DC-26623DA9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6129FA0F-90C3-4273-91B9-E883125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1CD9-CE0D-4992-AF43-A0D3C1D7A5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4757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>
            <a:extLst>
              <a:ext uri="{FF2B5EF4-FFF2-40B4-BE49-F238E27FC236}">
                <a16:creationId xmlns:a16="http://schemas.microsoft.com/office/drawing/2014/main" xmlns="" id="{3044BE4A-29B7-4221-A859-E696A546A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866FD4B1-C86B-431E-9238-742EEDB833BF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17DA0E09-D850-4F71-A6A8-34DDCBE3E6BD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xmlns="" id="{FEE8A37D-5C76-4E27-A22D-0928D053354F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xmlns="" id="{990DBE57-23BE-4C19-B111-D1F2DAABE77D}"/>
                </a:ext>
              </a:extLst>
            </p:cNvPr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3D024095-32F5-42C8-8609-02790C99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9CF8-1F99-4FB6-B059-BC335AD49D94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024986E-2CB1-4BFB-AB4D-26AC69A0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5F19551-9EC0-454C-B37A-70EE759D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BF92-48E3-4498-AF2E-246DD931249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49285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E9B4F1CC-6C52-48D8-A89B-97F93CF4D232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>
              <a:extLst>
                <a:ext uri="{FF2B5EF4-FFF2-40B4-BE49-F238E27FC236}">
                  <a16:creationId xmlns:a16="http://schemas.microsoft.com/office/drawing/2014/main" xmlns="" id="{BCEEE043-9B79-4F00-A7D1-D877CF817338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xmlns="" id="{E4342F55-65D8-4AEB-9449-E306A55F7716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>
              <a:extLst>
                <a:ext uri="{FF2B5EF4-FFF2-40B4-BE49-F238E27FC236}">
                  <a16:creationId xmlns:a16="http://schemas.microsoft.com/office/drawing/2014/main" xmlns="" id="{9BF07AEE-C313-46D4-9BDB-D10E9DDFD075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0458B659-BD90-472F-ACA0-CA35A77B2D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4FCC-A423-4792-986E-24D4114FB643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7F3ACD4-C52C-4621-A7CF-B1CFAF63C2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D561DCE9-21E8-4AC8-9BCA-D8B9219BF5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57522C3-1562-44E2-9EEF-F25893549B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47031310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E36E0755-417B-4D30-BE24-ECF4680C3A02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>
              <a:extLst>
                <a:ext uri="{FF2B5EF4-FFF2-40B4-BE49-F238E27FC236}">
                  <a16:creationId xmlns:a16="http://schemas.microsoft.com/office/drawing/2014/main" xmlns="" id="{DC02A735-D8AE-4797-A0D2-E77704DD6318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xmlns="" id="{4DD1C41B-14FE-4748-81B9-CD5E6E842CA7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>
              <a:extLst>
                <a:ext uri="{FF2B5EF4-FFF2-40B4-BE49-F238E27FC236}">
                  <a16:creationId xmlns:a16="http://schemas.microsoft.com/office/drawing/2014/main" xmlns="" id="{28913865-7D1A-455C-8434-E18648C33187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xmlns="" id="{CCA87BA5-74CC-4721-9FF4-84FF4111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FA82-0210-49C2-A236-44D08F276205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xmlns="" id="{B22D71BA-894D-401E-B414-DE2EDC2F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F7058C00-A77C-4EB2-BC42-C4D2456D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0800-5065-414A-9EB2-2C6A7A8C78F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4523644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3D59C39A-F27A-429E-AAEC-20B849AD93AB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>
              <a:extLst>
                <a:ext uri="{FF2B5EF4-FFF2-40B4-BE49-F238E27FC236}">
                  <a16:creationId xmlns:a16="http://schemas.microsoft.com/office/drawing/2014/main" xmlns="" id="{ADD2CBB6-52EF-4FD3-8D3F-3F9BBD95E175}"/>
                </a:ext>
              </a:extLst>
            </p:cNvPr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>
              <a:extLst>
                <a:ext uri="{FF2B5EF4-FFF2-40B4-BE49-F238E27FC236}">
                  <a16:creationId xmlns:a16="http://schemas.microsoft.com/office/drawing/2014/main" xmlns="" id="{BDA2A7D9-F49D-4300-8640-A69BA5A418DE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xmlns="" id="{C9455AFD-12AE-4747-9696-8C3BF99F99FD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6E52EDDB-ADD5-43A9-BFEA-D7C0AEB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DABF-B557-44A5-919C-7B58E9919E40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478D4050-0D90-42A2-B20A-D02A4B75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4837DF91-B799-419B-9897-5FBF335C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6B756-82B6-4316-A948-9A2A41D9E0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535572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FEB9E03-E1D5-49E9-8B0F-2BD5FC70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92D0-A4F5-4D4E-B8A3-4772A1341F22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74381E3-FDD8-4387-A7D8-C01ECF48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D085D6-3DBC-4ADB-BDB4-378296E4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E5F4B-7661-4663-9E48-A36E8512CA3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24242302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A71522-4368-4D6A-AFDC-D3955EC1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F492-AC24-452F-8FD4-CEB34A0275E9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0F21E5-041F-4DFB-A043-01546E66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7B5A984-2DAD-4E69-ACD7-2FBD38DE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B660-E453-41F1-A494-F1ED110B1C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0603935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615A6D6-22D2-470C-9DCF-41DABC16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E095-D4A1-44FC-B05E-AA5A5F15B4C2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93B5C6A-675D-4A48-BE36-078F171B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1D370A1-0504-4D6F-96A2-0485869B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9ABF6-C861-453C-9CC6-EDC6B68B7EF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1021334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5CE622-4B30-4AC7-8449-F1DB1310A4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Title Placeholder 1">
            <a:extLst>
              <a:ext uri="{FF2B5EF4-FFF2-40B4-BE49-F238E27FC236}">
                <a16:creationId xmlns:a16="http://schemas.microsoft.com/office/drawing/2014/main" xmlns="" id="{C409606E-46F8-44BC-A922-84166BE1CE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2054" name="Text Placeholder 2">
            <a:extLst>
              <a:ext uri="{FF2B5EF4-FFF2-40B4-BE49-F238E27FC236}">
                <a16:creationId xmlns:a16="http://schemas.microsoft.com/office/drawing/2014/main" xmlns="" id="{6943ECD7-EC18-40B3-BF92-B424FDDBB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BB4493-63B8-466A-ADA2-19D46EFF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0AF67-767A-46BF-8AF8-A71E349C7EB2}" type="datetimeFigureOut">
              <a:rPr lang="tr-TR"/>
              <a:pPr>
                <a:defRPr/>
              </a:pPr>
              <a:t>07.09.2022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BED26-72D6-4EDE-8794-CD1E1042B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F6A73-8D8A-4AB2-9076-C7DAD455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</a:lstStyle>
          <a:p>
            <a:fld id="{28674239-0211-43F2-9149-49127379D0F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2" r:id="rId7"/>
    <p:sldLayoutId id="2147483693" r:id="rId8"/>
    <p:sldLayoutId id="2147483694" r:id="rId9"/>
    <p:sldLayoutId id="2147483701" r:id="rId10"/>
    <p:sldLayoutId id="2147483702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yaygin.meb.gov.t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etin kutusu 5">
            <a:extLst>
              <a:ext uri="{FF2B5EF4-FFF2-40B4-BE49-F238E27FC236}">
                <a16:creationId xmlns:a16="http://schemas.microsoft.com/office/drawing/2014/main" xmlns="" id="{CFC0371F-5210-4C79-8BFC-9C88C2F07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36613"/>
            <a:ext cx="77771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tr-TR" altLang="tr-TR" sz="3200" b="1"/>
              <a:t>USTA ÖĞRETİCİLERİN E-YAYGIN ÜZERİNDEN YAPMAKLA </a:t>
            </a:r>
          </a:p>
          <a:p>
            <a:pPr algn="ctr"/>
            <a:r>
              <a:rPr lang="tr-TR" altLang="tr-TR" sz="3200" b="1"/>
              <a:t>YÜKÜMLÜ / YETKİLİ  OLDUĞU HUSUSLAR;</a:t>
            </a:r>
          </a:p>
        </p:txBody>
      </p:sp>
      <p:sp>
        <p:nvSpPr>
          <p:cNvPr id="11267" name="Metin kutusu 1">
            <a:extLst>
              <a:ext uri="{FF2B5EF4-FFF2-40B4-BE49-F238E27FC236}">
                <a16:creationId xmlns:a16="http://schemas.microsoft.com/office/drawing/2014/main" xmlns="" id="{1D340205-08DE-4C7F-A540-5F0B5807B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759200"/>
            <a:ext cx="142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 b="1"/>
              <a:t>1. BÖLÜM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etin kutusu 1">
            <a:extLst>
              <a:ext uri="{FF2B5EF4-FFF2-40B4-BE49-F238E27FC236}">
                <a16:creationId xmlns:a16="http://schemas.microsoft.com/office/drawing/2014/main" xmlns="" id="{C65DD51B-CC95-48C5-B399-97D62D1CB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60350"/>
            <a:ext cx="74168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endParaRPr lang="tr-TR" altLang="tr-TR" sz="2200" dirty="0">
              <a:solidFill>
                <a:srgbClr val="FF0000"/>
              </a:solidFill>
            </a:endParaRPr>
          </a:p>
          <a:p>
            <a:pPr algn="ctr"/>
            <a:r>
              <a:rPr lang="tr-TR" altLang="tr-TR" sz="2200" dirty="0">
                <a:solidFill>
                  <a:srgbClr val="FF0000"/>
                </a:solidFill>
              </a:rPr>
              <a:t>Devam/Devamsızlık girişleri ile Not girişleri yapılırken dikkat edilmesi gereken hususlar vardır. Bunlar ;</a:t>
            </a:r>
          </a:p>
          <a:p>
            <a:r>
              <a:rPr lang="tr-TR" altLang="tr-TR" sz="2200" dirty="0"/>
              <a:t>1- Devamlı öğrenci için herhangi bir değer girilmeyecek ancak yine de Kaydet butonuna basılacaktır.</a:t>
            </a:r>
          </a:p>
          <a:p>
            <a:r>
              <a:rPr lang="tr-TR" altLang="tr-TR" sz="2200" dirty="0"/>
              <a:t>2- Kursiyerin devamsızlıktan kalması kurs süresinin 1/5’ini devamsız geçirmesi ile gerçekleşecektir.</a:t>
            </a:r>
          </a:p>
          <a:p>
            <a:endParaRPr lang="tr-TR" altLang="tr-TR" sz="2200" dirty="0"/>
          </a:p>
          <a:p>
            <a:endParaRPr lang="tr-TR" altLang="tr-TR" sz="2200" dirty="0"/>
          </a:p>
          <a:p>
            <a:endParaRPr lang="tr-TR" altLang="tr-TR" sz="2200" dirty="0"/>
          </a:p>
          <a:p>
            <a:r>
              <a:rPr lang="tr-TR" altLang="tr-TR" sz="2200" dirty="0"/>
              <a:t>3- Kursiyer sayısı </a:t>
            </a:r>
            <a:r>
              <a:rPr lang="tr-TR" altLang="tr-TR" sz="2200" dirty="0" smtClean="0"/>
              <a:t>7’in </a:t>
            </a:r>
            <a:r>
              <a:rPr lang="tr-TR" altLang="tr-TR" sz="2200" dirty="0"/>
              <a:t>altına düşen kurslar Öğrenci Yetersizliğinden ötürü Ek Onaya düşmektedir. Bu durumlarda zaten yapılması gereken Usta Öğreticinin önceden gelip kursu dilekçe ile kapatması olmalıdır. Uzun süreli bir kurs bitimine kısa süre </a:t>
            </a:r>
            <a:r>
              <a:rPr lang="tr-TR" altLang="tr-TR" sz="2200" dirty="0" smtClean="0"/>
              <a:t>7’in </a:t>
            </a:r>
            <a:r>
              <a:rPr lang="tr-TR" altLang="tr-TR" sz="2200" dirty="0"/>
              <a:t>altına indiyse dilekçe alınarak ek onayla kursun bitirilmesi sağlanabilir</a:t>
            </a:r>
          </a:p>
          <a:p>
            <a:r>
              <a:rPr lang="tr-TR" altLang="tr-TR" sz="2200" dirty="0"/>
              <a:t>4- Not girişi yapılırken Kişi Logosu üzerinde yıldız işareti bulunanlar o modülden muaftırlar. Not girişleri aktif değildir.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esktop\Toplantı\e yaygın giriş 10 kurs sonu.jpg">
            <a:extLst>
              <a:ext uri="{FF2B5EF4-FFF2-40B4-BE49-F238E27FC236}">
                <a16:creationId xmlns:a16="http://schemas.microsoft.com/office/drawing/2014/main" xmlns="" id="{76C5082F-B682-452F-B945-0E3C0FA8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978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Metin kutusu 1">
            <a:extLst>
              <a:ext uri="{FF2B5EF4-FFF2-40B4-BE49-F238E27FC236}">
                <a16:creationId xmlns:a16="http://schemas.microsoft.com/office/drawing/2014/main" xmlns="" id="{F8B3D424-5C5A-4F33-8B25-BA95264B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2852738"/>
            <a:ext cx="15843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Devamsızlık ve Not girişleri ardından mutlaka Kurs Sonu İstatistikleri kontrol edilmelidir.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DD04E031-7B1C-4283-9548-EB95CF5C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hbogm.meb.gov.tr, cukurovahem.meb.k12.tr Web sitelerindeki duyuru ve haberleri sürekli takip eder.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Emeklilik, çocuk, evlenme, boşanma, sağlık raporu, derslerde meydana gelen kaza/olayları kurum müdürlüğüne veya ilgili müdür yardımcısına derhal bildirecek.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Dersliğini kurum standartları, hijyen,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isg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ilkardım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yangın vb.) göre düzenler. Ayrıca sınıf düzenleme kurallarına uyar( Pano, bayrak, masa, sandalye, sıra düzeni vs.)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Giyim- Temsil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Demirbaşları kullanma ve koruma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Sınavlarını modüllerde belirlenen ölçme standartlarına göre yapması ve değerlendirmelerde adil ve öğretici olması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Verilen nöbet görevlerini yaparlar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Kurumun hazırladığı eğitimlere katılır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Saha çalışması çerçevesinde düzenlenen tanıtım faaliyetlerine etkin katılımda bulunur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Meslek Kurslarında mutlaka alanıyla ilgili sergi, diğer alanlarda yarışma, göster benzeri faaliyetler düzenler.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Kurumdan temin ettiği materyalleri kurumsal bilinçle görünür kılarak kullanır.</a:t>
            </a:r>
          </a:p>
        </p:txBody>
      </p:sp>
      <p:sp>
        <p:nvSpPr>
          <p:cNvPr id="38915" name="Başlık 2">
            <a:extLst>
              <a:ext uri="{FF2B5EF4-FFF2-40B4-BE49-F238E27FC236}">
                <a16:creationId xmlns:a16="http://schemas.microsoft.com/office/drawing/2014/main" xmlns="" id="{2CA89857-8071-424B-B150-6BA5009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>
                <a:solidFill>
                  <a:srgbClr val="FF0000"/>
                </a:solidFill>
              </a:rPr>
              <a:t>Usta Öğreticilerin Dikkat Edecekleri Genel Hususlar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Toplantı\e yaygın ana ekran.jpg">
            <a:extLst>
              <a:ext uri="{FF2B5EF4-FFF2-40B4-BE49-F238E27FC236}">
                <a16:creationId xmlns:a16="http://schemas.microsoft.com/office/drawing/2014/main" xmlns="" id="{E67B33BB-F023-4916-BC15-37B09212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5370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Metin kutusu 1">
            <a:extLst>
              <a:ext uri="{FF2B5EF4-FFF2-40B4-BE49-F238E27FC236}">
                <a16:creationId xmlns:a16="http://schemas.microsoft.com/office/drawing/2014/main" xmlns="" id="{6CAA10DA-8CFF-4984-AF23-B94C9CA9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1196975"/>
            <a:ext cx="3097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/>
              <a:t>Hayat Boyu Öğrenme / Yaygın Eğitim Kurumları Kurs ve Kursiyer İşlemlerinin yürütüldüğü geniş veri tabanlı bir İnternet sitesi olan E-Yaygın ana ekranı soldaki gibi olup, </a:t>
            </a:r>
          </a:p>
          <a:p>
            <a:r>
              <a:rPr lang="tr-TR" altLang="tr-TR">
                <a:solidFill>
                  <a:srgbClr val="00B0F0"/>
                </a:solidFill>
                <a:hlinkClick r:id="rId3"/>
              </a:rPr>
              <a:t>https://eyaygin.meb.gov.tr</a:t>
            </a:r>
            <a:endParaRPr lang="tr-TR" altLang="tr-TR">
              <a:solidFill>
                <a:srgbClr val="00B0F0"/>
              </a:solidFill>
            </a:endParaRPr>
          </a:p>
          <a:p>
            <a:r>
              <a:rPr lang="tr-TR" altLang="tr-TR"/>
              <a:t>adresinden Kurum yetkilisi tarafından tanımlanan Kullanıcı adı ve şifre ile giriş yapılabilir.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SUS\Desktop\Toplantı\e yaygın giriş 2.jpg">
            <a:extLst>
              <a:ext uri="{FF2B5EF4-FFF2-40B4-BE49-F238E27FC236}">
                <a16:creationId xmlns:a16="http://schemas.microsoft.com/office/drawing/2014/main" xmlns="" id="{519C4678-B78D-46D9-A10F-24770BC8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4006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Metin kutusu 4">
            <a:extLst>
              <a:ext uri="{FF2B5EF4-FFF2-40B4-BE49-F238E27FC236}">
                <a16:creationId xmlns:a16="http://schemas.microsoft.com/office/drawing/2014/main" xmlns="" id="{0DC31125-1FF0-4FBC-B85D-ABDBB0BD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427288"/>
            <a:ext cx="30972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/>
              <a:t>Giriş;  Kullanıcı Adı, Şifre </a:t>
            </a:r>
          </a:p>
          <a:p>
            <a:r>
              <a:rPr lang="tr-TR" altLang="tr-TR"/>
              <a:t>ve Doğrulama Kodu ile sağlanabilir.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Toplantı\e yaygın giriş 3.jpg">
            <a:extLst>
              <a:ext uri="{FF2B5EF4-FFF2-40B4-BE49-F238E27FC236}">
                <a16:creationId xmlns:a16="http://schemas.microsoft.com/office/drawing/2014/main" xmlns="" id="{B8271C6B-1323-4D15-A6CC-3A4D6C1E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Metin kutusu 1">
            <a:extLst>
              <a:ext uri="{FF2B5EF4-FFF2-40B4-BE49-F238E27FC236}">
                <a16:creationId xmlns:a16="http://schemas.microsoft.com/office/drawing/2014/main" xmlns="" id="{12748FBF-DA50-4A6B-9E45-6A88158E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492375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Açılan ekranda Sol üstte yer alan Kurum İşlemleri seçilir..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Toplantı\e yaygın giriş 4.jpg">
            <a:extLst>
              <a:ext uri="{FF2B5EF4-FFF2-40B4-BE49-F238E27FC236}">
                <a16:creationId xmlns:a16="http://schemas.microsoft.com/office/drawing/2014/main" xmlns="" id="{775851C9-58A3-44A5-98BC-B82F967F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8" y="333375"/>
            <a:ext cx="83518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ASUS\Desktop\Toplantı\e yaygın giriş 5.jpg">
            <a:extLst>
              <a:ext uri="{FF2B5EF4-FFF2-40B4-BE49-F238E27FC236}">
                <a16:creationId xmlns:a16="http://schemas.microsoft.com/office/drawing/2014/main" xmlns="" id="{E0257DED-F63B-4055-B060-2438219F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73463"/>
            <a:ext cx="83931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Metin kutusu 1">
            <a:extLst>
              <a:ext uri="{FF2B5EF4-FFF2-40B4-BE49-F238E27FC236}">
                <a16:creationId xmlns:a16="http://schemas.microsoft.com/office/drawing/2014/main" xmlns="" id="{DAD285F0-15DA-4009-A7C4-071119CD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4508500"/>
            <a:ext cx="3671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Sırası ile Kurs işlemleri / Kurs Kursiyer İşlemleri seçilerek Devam Devamsızlık  ve Not İşlemlerine başlanabilir..</a:t>
            </a:r>
          </a:p>
        </p:txBody>
      </p:sp>
      <p:sp>
        <p:nvSpPr>
          <p:cNvPr id="15365" name="Metin kutusu 2">
            <a:extLst>
              <a:ext uri="{FF2B5EF4-FFF2-40B4-BE49-F238E27FC236}">
                <a16:creationId xmlns:a16="http://schemas.microsoft.com/office/drawing/2014/main" xmlns="" id="{32FC3709-085E-43A1-8AB2-817FF141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8366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366" name="Metin kutusu 5">
            <a:extLst>
              <a:ext uri="{FF2B5EF4-FFF2-40B4-BE49-F238E27FC236}">
                <a16:creationId xmlns:a16="http://schemas.microsoft.com/office/drawing/2014/main" xmlns="" id="{CC23FC17-88AD-499E-9B8F-E29F8CD8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41290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Toplantı\e yaygın giriş 6.jpg">
            <a:extLst>
              <a:ext uri="{FF2B5EF4-FFF2-40B4-BE49-F238E27FC236}">
                <a16:creationId xmlns:a16="http://schemas.microsoft.com/office/drawing/2014/main" xmlns="" id="{76C89584-18C3-423A-A845-A55AA9F1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0188"/>
            <a:ext cx="864235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Metin kutusu 1">
            <a:extLst>
              <a:ext uri="{FF2B5EF4-FFF2-40B4-BE49-F238E27FC236}">
                <a16:creationId xmlns:a16="http://schemas.microsoft.com/office/drawing/2014/main" xmlns="" id="{47F0A946-E15F-4BE4-A643-7C7576CF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076700"/>
            <a:ext cx="3095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İşlem yapabileceğiniz </a:t>
            </a:r>
          </a:p>
          <a:p>
            <a:r>
              <a:rPr lang="tr-TR" altLang="tr-TR">
                <a:solidFill>
                  <a:srgbClr val="002060"/>
                </a:solidFill>
              </a:rPr>
              <a:t>aktif olan </a:t>
            </a:r>
          </a:p>
          <a:p>
            <a:r>
              <a:rPr lang="tr-TR" altLang="tr-TR">
                <a:solidFill>
                  <a:srgbClr val="002060"/>
                </a:solidFill>
              </a:rPr>
              <a:t>kurslar ekrana gelmektedir. Veri girişi yapılmak istenen kursun İşlemler bölümü seçilir..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Toplantı\e yaygın giriş 7 not giriş devamsız giriş.jpg">
            <a:extLst>
              <a:ext uri="{FF2B5EF4-FFF2-40B4-BE49-F238E27FC236}">
                <a16:creationId xmlns:a16="http://schemas.microsoft.com/office/drawing/2014/main" xmlns="" id="{79B2E9EE-F114-4801-9C79-0AAAA4A7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4488"/>
            <a:ext cx="8569325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Metin kutusu 1">
            <a:extLst>
              <a:ext uri="{FF2B5EF4-FFF2-40B4-BE49-F238E27FC236}">
                <a16:creationId xmlns:a16="http://schemas.microsoft.com/office/drawing/2014/main" xmlns="" id="{CCA3193A-6002-4925-9DDF-A2375436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624138"/>
            <a:ext cx="1873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Usta Öğretici Devam/Devamsızlık girişi ile Her bir Modülün Not girişini bu ekrandan yapabilir.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Toplantı\e yaygın girişi 8 devamsız örn.jpg">
            <a:extLst>
              <a:ext uri="{FF2B5EF4-FFF2-40B4-BE49-F238E27FC236}">
                <a16:creationId xmlns:a16="http://schemas.microsoft.com/office/drawing/2014/main" xmlns="" id="{2C1A1E2C-A041-4E4F-AEEA-DCB2AC2B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Metin kutusu 3">
            <a:extLst>
              <a:ext uri="{FF2B5EF4-FFF2-40B4-BE49-F238E27FC236}">
                <a16:creationId xmlns:a16="http://schemas.microsoft.com/office/drawing/2014/main" xmlns="" id="{6DD2C8D2-F89D-4B54-AE84-C7830EB8A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624138"/>
            <a:ext cx="1873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Örneğin 8 Numarada yer alan IŞIL SU, 15.05.2017 Pazartesi, 3 saatlik dersin kaç saatinde devamsız ise ilgili kısma o kadar saat işlenir. </a:t>
            </a:r>
            <a:r>
              <a:rPr lang="tr-TR" altLang="tr-TR">
                <a:solidFill>
                  <a:srgbClr val="FF0000"/>
                </a:solidFill>
              </a:rPr>
              <a:t>Devam işlenmez.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esktop\Toplantı\e yaygın giriş 9 not giriş örn..jpg">
            <a:extLst>
              <a:ext uri="{FF2B5EF4-FFF2-40B4-BE49-F238E27FC236}">
                <a16:creationId xmlns:a16="http://schemas.microsoft.com/office/drawing/2014/main" xmlns="" id="{E1BEAC7F-A42F-469C-B7B1-E7ACCB87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978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Metin kutusu 2">
            <a:extLst>
              <a:ext uri="{FF2B5EF4-FFF2-40B4-BE49-F238E27FC236}">
                <a16:creationId xmlns:a16="http://schemas.microsoft.com/office/drawing/2014/main" xmlns="" id="{DC9B64D4-A475-4BB1-9F7E-918C6CA9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276475"/>
            <a:ext cx="18716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tr-TR" altLang="tr-TR">
                <a:solidFill>
                  <a:srgbClr val="002060"/>
                </a:solidFill>
              </a:rPr>
              <a:t>Solda not girişi yapılmayı bekleyen 7 modül bulunmaktadır. Her bir Modüle Uygulama veya varsa Pratik notu girilmelidir.</a:t>
            </a:r>
            <a:endParaRPr lang="tr-TR" alt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öküm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588</TotalTime>
  <Words>430</Words>
  <Application>Microsoft Office PowerPoint</Application>
  <PresentationFormat>Ekran Gösterisi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Cilt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Usta Öğreticilerin Dikkat Edecekleri Genel Hususlar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Müdür Yrd.2</cp:lastModifiedBy>
  <cp:revision>71</cp:revision>
  <dcterms:created xsi:type="dcterms:W3CDTF">2017-08-09T10:21:40Z</dcterms:created>
  <dcterms:modified xsi:type="dcterms:W3CDTF">2022-09-07T08:00:26Z</dcterms:modified>
</cp:coreProperties>
</file>