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6" r:id="rId2"/>
  </p:sldMasterIdLst>
  <p:notesMasterIdLst>
    <p:notesMasterId r:id="rId49"/>
  </p:notesMasterIdLst>
  <p:handoutMasterIdLst>
    <p:handoutMasterId r:id="rId50"/>
  </p:handoutMasterIdLst>
  <p:sldIdLst>
    <p:sldId id="273" r:id="rId3"/>
    <p:sldId id="275" r:id="rId4"/>
    <p:sldId id="276" r:id="rId5"/>
    <p:sldId id="277" r:id="rId6"/>
    <p:sldId id="280" r:id="rId7"/>
    <p:sldId id="281" r:id="rId8"/>
    <p:sldId id="282" r:id="rId9"/>
    <p:sldId id="283" r:id="rId10"/>
    <p:sldId id="284" r:id="rId11"/>
    <p:sldId id="337" r:id="rId12"/>
    <p:sldId id="285" r:id="rId13"/>
    <p:sldId id="286" r:id="rId14"/>
    <p:sldId id="287" r:id="rId15"/>
    <p:sldId id="338" r:id="rId16"/>
    <p:sldId id="288" r:id="rId17"/>
    <p:sldId id="258" r:id="rId18"/>
    <p:sldId id="290" r:id="rId19"/>
    <p:sldId id="340" r:id="rId20"/>
    <p:sldId id="341" r:id="rId21"/>
    <p:sldId id="342" r:id="rId22"/>
    <p:sldId id="279" r:id="rId23"/>
    <p:sldId id="343" r:id="rId24"/>
    <p:sldId id="294" r:id="rId25"/>
    <p:sldId id="296" r:id="rId26"/>
    <p:sldId id="298" r:id="rId27"/>
    <p:sldId id="318" r:id="rId28"/>
    <p:sldId id="344" r:id="rId29"/>
    <p:sldId id="345" r:id="rId30"/>
    <p:sldId id="346" r:id="rId31"/>
    <p:sldId id="301" r:id="rId32"/>
    <p:sldId id="308" r:id="rId33"/>
    <p:sldId id="309" r:id="rId34"/>
    <p:sldId id="347" r:id="rId35"/>
    <p:sldId id="311" r:id="rId36"/>
    <p:sldId id="312" r:id="rId37"/>
    <p:sldId id="314" r:id="rId38"/>
    <p:sldId id="348" r:id="rId39"/>
    <p:sldId id="323" r:id="rId40"/>
    <p:sldId id="324" r:id="rId41"/>
    <p:sldId id="349" r:id="rId42"/>
    <p:sldId id="326" r:id="rId43"/>
    <p:sldId id="350" r:id="rId44"/>
    <p:sldId id="352" r:id="rId45"/>
    <p:sldId id="353" r:id="rId46"/>
    <p:sldId id="329" r:id="rId47"/>
    <p:sldId id="330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EEB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344" autoAdjust="0"/>
    <p:restoredTop sz="93969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0127F4A-66D4-45E6-BEE3-6218C3EC43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6F680F5-7471-4AD2-A0C3-224302E17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r-TR"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E23C6B-2558-4976-AAD8-C3E7B7E114E4}" type="datetimeFigureOut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CED29EE-077D-49BD-86C6-1121544C14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E97862-8E1B-419A-8EC3-F9C4CEB70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FB780F-B0F4-44B5-B30B-B0DD4EC4FF4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CB8FC0D-CAA8-423A-9E67-B9C58500A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7D54D7D7-66B1-49FD-8674-82548C0DE2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278241-D93E-4B75-AE84-EBF6A9062DDC}" type="datetimeFigureOut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4A94A6-BAE5-4313-AF01-D2EC08294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tr-TR" noProof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49E5F37-9FB8-454C-BF3F-B15C91CF6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tr-TR" noProof="0"/>
              <a:t>Ana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D8EA81C-9708-44EF-90CA-1E49F61141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F757440-E96A-4D1B-95E5-FC0EC0890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862C54-BDED-488E-A6C3-8C983168504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D7C8AAAF-8D27-486C-9D7B-F3DDADFF17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F0095FFF-034B-427F-BEB1-DDC53FEEE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/>
          </a:p>
        </p:txBody>
      </p:sp>
      <p:sp>
        <p:nvSpPr>
          <p:cNvPr id="72708" name="Rectangle 4">
            <a:extLst>
              <a:ext uri="{FF2B5EF4-FFF2-40B4-BE49-F238E27FC236}">
                <a16:creationId xmlns="" xmlns:a16="http://schemas.microsoft.com/office/drawing/2014/main" id="{B8C123DF-A7B9-4945-87AF-6AF5FFDC4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7F0ECF4-BB0A-4968-9144-69053076AD01}" type="slidenum">
              <a:rPr lang="tr-TR" altLang="tr-TR">
                <a:latin typeface="Calibri" panose="020F0502020204030204" pitchFamily="34" charset="0"/>
              </a:rPr>
              <a:pPr eaLnBrk="1" hangingPunct="1"/>
              <a:t>16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8422F900-34C8-46CA-B24F-3FDAAB0C9A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70A8E461-C363-4878-95DD-6C439249F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/>
          </a:p>
        </p:txBody>
      </p:sp>
      <p:sp>
        <p:nvSpPr>
          <p:cNvPr id="74756" name="Rectangle 4">
            <a:extLst>
              <a:ext uri="{FF2B5EF4-FFF2-40B4-BE49-F238E27FC236}">
                <a16:creationId xmlns="" xmlns:a16="http://schemas.microsoft.com/office/drawing/2014/main" id="{17A52EEB-B46D-4CF9-A8A9-7BAFAE8FE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42AB87C-7755-47FD-AF50-2A429EB3E8F8}" type="slidenum">
              <a:rPr lang="tr-TR" altLang="tr-TR">
                <a:latin typeface="Calibri" panose="020F0502020204030204" pitchFamily="34" charset="0"/>
              </a:rPr>
              <a:pPr eaLnBrk="1" hangingPunct="1"/>
              <a:t>29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ayt Görüntüsü Yer Tutucusu 1">
            <a:extLst>
              <a:ext uri="{FF2B5EF4-FFF2-40B4-BE49-F238E27FC236}">
                <a16:creationId xmlns="" xmlns:a16="http://schemas.microsoft.com/office/drawing/2014/main" id="{532DCE28-12E3-4765-B53D-E78A9AA531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 Yer Tutucusu 2">
            <a:extLst>
              <a:ext uri="{FF2B5EF4-FFF2-40B4-BE49-F238E27FC236}">
                <a16:creationId xmlns="" xmlns:a16="http://schemas.microsoft.com/office/drawing/2014/main" id="{B3568CAB-962F-40FD-9495-F2665E84F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/>
          </a:p>
        </p:txBody>
      </p:sp>
      <p:sp>
        <p:nvSpPr>
          <p:cNvPr id="75780" name="Slayt Numarası Yer Tutucusu 3">
            <a:extLst>
              <a:ext uri="{FF2B5EF4-FFF2-40B4-BE49-F238E27FC236}">
                <a16:creationId xmlns="" xmlns:a16="http://schemas.microsoft.com/office/drawing/2014/main" id="{3713901C-DAC5-4343-943F-DC471892A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C89EF09-9F30-472B-A749-BF3C23B4D46E}" type="slidenum">
              <a:rPr lang="tr-TR" altLang="tr-TR">
                <a:latin typeface="Calibri" panose="020F0502020204030204" pitchFamily="34" charset="0"/>
              </a:rPr>
              <a:pPr eaLnBrk="1" hangingPunct="1"/>
              <a:t>32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ayt Görüntüsü Yer Tutucusu 1">
            <a:extLst>
              <a:ext uri="{FF2B5EF4-FFF2-40B4-BE49-F238E27FC236}">
                <a16:creationId xmlns="" xmlns:a16="http://schemas.microsoft.com/office/drawing/2014/main" id="{D13C52A0-A230-4C09-B6FD-294A6B97A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 Yer Tutucusu 2">
            <a:extLst>
              <a:ext uri="{FF2B5EF4-FFF2-40B4-BE49-F238E27FC236}">
                <a16:creationId xmlns="" xmlns:a16="http://schemas.microsoft.com/office/drawing/2014/main" id="{A299C0D9-577C-4151-BFE5-8E433E31CF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/>
          </a:p>
        </p:txBody>
      </p:sp>
      <p:sp>
        <p:nvSpPr>
          <p:cNvPr id="76804" name="Slayt Numarası Yer Tutucusu 3">
            <a:extLst>
              <a:ext uri="{FF2B5EF4-FFF2-40B4-BE49-F238E27FC236}">
                <a16:creationId xmlns="" xmlns:a16="http://schemas.microsoft.com/office/drawing/2014/main" id="{9E332F40-155C-4014-AFA7-40F412C71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D927BE7-2ED0-4BD7-89C5-90C98934B69A}" type="slidenum">
              <a:rPr lang="tr-TR" altLang="tr-TR">
                <a:latin typeface="Calibri" panose="020F0502020204030204" pitchFamily="34" charset="0"/>
              </a:rPr>
              <a:pPr eaLnBrk="1" hangingPunct="1"/>
              <a:t>33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9B87670B-AE2F-4F5D-B6DB-0E50F8B972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BAC71C55-3D3D-4577-91B2-282F42CF8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tr-TR"/>
          </a:p>
        </p:txBody>
      </p:sp>
      <p:sp>
        <p:nvSpPr>
          <p:cNvPr id="78852" name="Rectangle 4">
            <a:extLst>
              <a:ext uri="{FF2B5EF4-FFF2-40B4-BE49-F238E27FC236}">
                <a16:creationId xmlns="" xmlns:a16="http://schemas.microsoft.com/office/drawing/2014/main" id="{F825813A-B54E-4B8E-9DC0-7284DDC0F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D4D99CA-CECF-4F36-9871-DFDC3592BD1E}" type="slidenum">
              <a:rPr lang="tr-TR" altLang="tr-TR">
                <a:latin typeface="Calibri" panose="020F0502020204030204" pitchFamily="34" charset="0"/>
              </a:rPr>
              <a:pPr eaLnBrk="1" hangingPunct="1"/>
              <a:t>37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="" xmlns:a16="http://schemas.microsoft.com/office/drawing/2014/main" id="{295D5B06-01FE-4166-AD34-0855FE5DCC17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1976438"/>
            <a:ext cx="2043112" cy="533400"/>
            <a:chOff x="0" y="2000250"/>
            <a:chExt cx="3733800" cy="533400"/>
          </a:xfrm>
        </p:grpSpPr>
        <p:sp>
          <p:nvSpPr>
            <p:cNvPr id="5" name="Rectangle 14">
              <a:extLst>
                <a:ext uri="{FF2B5EF4-FFF2-40B4-BE49-F238E27FC236}">
                  <a16:creationId xmlns="" xmlns:a16="http://schemas.microsoft.com/office/drawing/2014/main" id="{A9F3DB7F-A7F8-4797-9C9A-32B4094877BB}"/>
                </a:ext>
              </a:extLst>
            </p:cNvPr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C4EBAD08-6FB3-40F4-AC82-3011132F1B2F}"/>
                </a:ext>
              </a:extLst>
            </p:cNvPr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7" name="Rectangle 14">
              <a:extLst>
                <a:ext uri="{FF2B5EF4-FFF2-40B4-BE49-F238E27FC236}">
                  <a16:creationId xmlns="" xmlns:a16="http://schemas.microsoft.com/office/drawing/2014/main" id="{55D02AB0-C12B-45E6-A90D-3477E28C6EAD}"/>
                </a:ext>
              </a:extLst>
            </p:cNvPr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8" name="Rectangle 14">
              <a:extLst>
                <a:ext uri="{FF2B5EF4-FFF2-40B4-BE49-F238E27FC236}">
                  <a16:creationId xmlns="" xmlns:a16="http://schemas.microsoft.com/office/drawing/2014/main" id="{CA50BBB9-57C1-4FF9-96CD-E0F8214616B5}"/>
                </a:ext>
              </a:extLst>
            </p:cNvPr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9" name="Rectangle 14">
              <a:extLst>
                <a:ext uri="{FF2B5EF4-FFF2-40B4-BE49-F238E27FC236}">
                  <a16:creationId xmlns="" xmlns:a16="http://schemas.microsoft.com/office/drawing/2014/main" id="{D9E460DF-3DD9-49D5-96ED-866B2B2596E2}"/>
                </a:ext>
              </a:extLst>
            </p:cNvPr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0" name="Rectangle 14">
              <a:extLst>
                <a:ext uri="{FF2B5EF4-FFF2-40B4-BE49-F238E27FC236}">
                  <a16:creationId xmlns="" xmlns:a16="http://schemas.microsoft.com/office/drawing/2014/main" id="{E59D3522-4A43-4DEC-9021-F703A1172F78}"/>
                </a:ext>
              </a:extLst>
            </p:cNvPr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C4590491-8001-45EC-8635-25550D923074}"/>
                </a:ext>
              </a:extLst>
            </p:cNvPr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="" xmlns:a16="http://schemas.microsoft.com/office/drawing/2014/main" id="{8073DB74-511F-40BF-BE1B-E83C15BEB9C8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1976438"/>
            <a:ext cx="552450" cy="542925"/>
            <a:chOff x="8667750" y="2000250"/>
            <a:chExt cx="476250" cy="542925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981B3CA9-8C8B-4418-B82A-CF974FE712BB}"/>
                </a:ext>
              </a:extLst>
            </p:cNvPr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BA653B9-D646-4908-ABF4-3846F9409A29}"/>
                </a:ext>
              </a:extLst>
            </p:cNvPr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202A091E-C271-4520-918B-D5EB4F6BE332}"/>
                </a:ext>
              </a:extLst>
            </p:cNvPr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="" xmlns:a16="http://schemas.microsoft.com/office/drawing/2014/main" id="{5D39CEB7-F8D7-4CB4-9D70-DB308DD1978F}"/>
                </a:ext>
              </a:extLst>
            </p:cNvPr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="" xmlns:a16="http://schemas.microsoft.com/office/drawing/2014/main" id="{D8226F06-3D19-403D-AC76-6B029BAB82E9}"/>
                </a:ext>
              </a:extLst>
            </p:cNvPr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="" xmlns:a16="http://schemas.microsoft.com/office/drawing/2014/main" id="{37301B33-9BFB-4CB4-A584-67C6EAC25AB1}"/>
                </a:ext>
              </a:extLst>
            </p:cNvPr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="" xmlns:a16="http://schemas.microsoft.com/office/drawing/2014/main" id="{2606CD49-8A61-499D-A382-553C6FD712D9}"/>
                </a:ext>
              </a:extLst>
            </p:cNvPr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21" name="Oval 28">
            <a:extLst>
              <a:ext uri="{FF2B5EF4-FFF2-40B4-BE49-F238E27FC236}">
                <a16:creationId xmlns="" xmlns:a16="http://schemas.microsoft.com/office/drawing/2014/main" id="{97ADD383-DD61-45F4-84E6-E0F3CCB2FE31}"/>
              </a:ext>
            </a:extLst>
          </p:cNvPr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Oval 28">
            <a:extLst>
              <a:ext uri="{FF2B5EF4-FFF2-40B4-BE49-F238E27FC236}">
                <a16:creationId xmlns="" xmlns:a16="http://schemas.microsoft.com/office/drawing/2014/main" id="{E043ADB7-64F5-4D12-9389-35F6ADD14E0F}"/>
              </a:ext>
            </a:extLst>
          </p:cNvPr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Oval 28">
            <a:extLst>
              <a:ext uri="{FF2B5EF4-FFF2-40B4-BE49-F238E27FC236}">
                <a16:creationId xmlns="" xmlns:a16="http://schemas.microsoft.com/office/drawing/2014/main" id="{E17F1572-9EF1-4F32-B2FC-65D4C38F7B28}"/>
              </a:ext>
            </a:extLst>
          </p:cNvPr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4" name="Oval 28">
            <a:extLst>
              <a:ext uri="{FF2B5EF4-FFF2-40B4-BE49-F238E27FC236}">
                <a16:creationId xmlns="" xmlns:a16="http://schemas.microsoft.com/office/drawing/2014/main" id="{A7DC63A2-5208-44F8-A5F1-EE0DABD4876B}"/>
              </a:ext>
            </a:extLst>
          </p:cNvPr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tr-T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/>
          </a:p>
        </p:txBody>
      </p:sp>
      <p:sp>
        <p:nvSpPr>
          <p:cNvPr id="33" name="Rectangle 32"/>
          <p:cNvSpPr>
            <a:spLocks noGrp="1"/>
          </p:cNvSpPr>
          <p:nvPr>
            <p:ph type="title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tr-T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5" name="Rectangle 34">
            <a:extLst>
              <a:ext uri="{FF2B5EF4-FFF2-40B4-BE49-F238E27FC236}">
                <a16:creationId xmlns="" xmlns:a16="http://schemas.microsoft.com/office/drawing/2014/main" id="{1F19C782-553B-48CC-9229-A733BB93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7C343B-B710-4513-901B-33E6C20651B1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26" name="Rectangle 35">
            <a:extLst>
              <a:ext uri="{FF2B5EF4-FFF2-40B4-BE49-F238E27FC236}">
                <a16:creationId xmlns="" xmlns:a16="http://schemas.microsoft.com/office/drawing/2014/main" id="{854875C8-ED3D-4F40-8B5B-B64381C30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2E9F00-45D2-4CA7-9804-BFC81118760F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27" name="Rectangle 36">
            <a:extLst>
              <a:ext uri="{FF2B5EF4-FFF2-40B4-BE49-F238E27FC236}">
                <a16:creationId xmlns="" xmlns:a16="http://schemas.microsoft.com/office/drawing/2014/main" id="{8545D3F7-4722-4BA3-8864-D6A4D37570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12162664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>
            <a:extLst>
              <a:ext uri="{FF2B5EF4-FFF2-40B4-BE49-F238E27FC236}">
                <a16:creationId xmlns="" xmlns:a16="http://schemas.microsoft.com/office/drawing/2014/main" id="{00F5BD0C-E3F8-4B4E-8311-3B1E5A52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AE5E-90A6-4C82-84CC-878C3CAE7AF6}" type="datetime1">
              <a:rPr lang="tr-TR"/>
              <a:pPr>
                <a:defRPr/>
              </a:pPr>
              <a:t>07.09.2022</a:t>
            </a:fld>
            <a:endParaRPr lang="tr-TR" sz="1000"/>
          </a:p>
        </p:txBody>
      </p:sp>
      <p:sp>
        <p:nvSpPr>
          <p:cNvPr id="5" name="4 Altbilgi Yer Tutucusu">
            <a:extLst>
              <a:ext uri="{FF2B5EF4-FFF2-40B4-BE49-F238E27FC236}">
                <a16:creationId xmlns="" xmlns:a16="http://schemas.microsoft.com/office/drawing/2014/main" id="{C40AEDC2-6D7C-49A5-8564-3A483E0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="" xmlns:a16="http://schemas.microsoft.com/office/drawing/2014/main" id="{C0307D0C-8203-476D-8D0B-0A2BAA76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967D-A687-4A3E-96B8-682BD3E5F99F}" type="slidenum">
              <a:rPr lang="tr-TR" altLang="tr-TR"/>
              <a:pPr/>
              <a:t>‹#›</a:t>
            </a:fld>
            <a:endParaRPr lang="tr-TR" altLang="tr-TR" sz="1000"/>
          </a:p>
        </p:txBody>
      </p:sp>
    </p:spTree>
    <p:extLst>
      <p:ext uri="{BB962C8B-B14F-4D97-AF65-F5344CB8AC3E}">
        <p14:creationId xmlns="" xmlns:p14="http://schemas.microsoft.com/office/powerpoint/2010/main" val="85072153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="" xmlns:a16="http://schemas.microsoft.com/office/drawing/2014/main" id="{9BB369D5-78BA-4020-849B-44EF0B32814C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Yuvarlatılmış Dikdörtgen">
            <a:extLst>
              <a:ext uri="{FF2B5EF4-FFF2-40B4-BE49-F238E27FC236}">
                <a16:creationId xmlns="" xmlns:a16="http://schemas.microsoft.com/office/drawing/2014/main" id="{4E223092-82B7-48D4-8529-B98A2C9888CD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3 Veri Yer Tutucusu">
            <a:extLst>
              <a:ext uri="{FF2B5EF4-FFF2-40B4-BE49-F238E27FC236}">
                <a16:creationId xmlns="" xmlns:a16="http://schemas.microsoft.com/office/drawing/2014/main" id="{0D485BCB-0001-4DE6-968C-2261E6FC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6412-3FBE-4521-AF3A-E6B627506CA6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7" name="4 Altbilgi Yer Tutucusu">
            <a:extLst>
              <a:ext uri="{FF2B5EF4-FFF2-40B4-BE49-F238E27FC236}">
                <a16:creationId xmlns="" xmlns:a16="http://schemas.microsoft.com/office/drawing/2014/main" id="{2D455552-0E87-4163-846F-8E71F491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>
            <a:extLst>
              <a:ext uri="{FF2B5EF4-FFF2-40B4-BE49-F238E27FC236}">
                <a16:creationId xmlns="" xmlns:a16="http://schemas.microsoft.com/office/drawing/2014/main" id="{F1B16639-5EB4-4403-8B72-24A143A5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1F4E4-31D1-47C7-9020-58B1575E06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850020734"/>
      </p:ext>
    </p:extLst>
  </p:cSld>
  <p:clrMapOvr>
    <a:masterClrMapping/>
  </p:clrMapOvr>
  <p:transition spd="slow">
    <p:wipe dir="d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="" xmlns:a16="http://schemas.microsoft.com/office/drawing/2014/main" id="{19E59619-AFD8-4F51-84A5-690224D7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C5D6-6A9D-4B48-9C3B-6DF876B1A535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6" name="17 Altbilgi Yer Tutucusu">
            <a:extLst>
              <a:ext uri="{FF2B5EF4-FFF2-40B4-BE49-F238E27FC236}">
                <a16:creationId xmlns="" xmlns:a16="http://schemas.microsoft.com/office/drawing/2014/main" id="{76EA2C74-9E32-49C3-9ECC-3535B9AA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="" xmlns:a16="http://schemas.microsoft.com/office/drawing/2014/main" id="{6E370AB3-CD2C-4378-A488-6A920742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86E80-F457-4765-B1A7-B65FFCBA1DC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639293637"/>
      </p:ext>
    </p:extLst>
  </p:cSld>
  <p:clrMapOvr>
    <a:masterClrMapping/>
  </p:clrMapOvr>
  <p:transition spd="slow">
    <p:wipe dir="d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24 Veri Yer Tutucusu">
            <a:extLst>
              <a:ext uri="{FF2B5EF4-FFF2-40B4-BE49-F238E27FC236}">
                <a16:creationId xmlns="" xmlns:a16="http://schemas.microsoft.com/office/drawing/2014/main" id="{4B934F5F-442C-4F86-B47F-EEFB1A6C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59C0-8C5B-4CFC-A538-A9D08CDF9F34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8" name="17 Altbilgi Yer Tutucusu">
            <a:extLst>
              <a:ext uri="{FF2B5EF4-FFF2-40B4-BE49-F238E27FC236}">
                <a16:creationId xmlns="" xmlns:a16="http://schemas.microsoft.com/office/drawing/2014/main" id="{8B7ED5EA-EBAC-4C2C-9E61-1C875601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4 Slayt Numarası Yer Tutucusu">
            <a:extLst>
              <a:ext uri="{FF2B5EF4-FFF2-40B4-BE49-F238E27FC236}">
                <a16:creationId xmlns="" xmlns:a16="http://schemas.microsoft.com/office/drawing/2014/main" id="{BD510F6A-115C-4913-9CA3-9BB0810A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D4CF-3646-430C-AD0D-96C988FEAB9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438194699"/>
      </p:ext>
    </p:extLst>
  </p:cSld>
  <p:clrMapOvr>
    <a:masterClrMapping/>
  </p:clrMapOvr>
  <p:transition spd="slow">
    <p:wipe dir="d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4 Veri Yer Tutucusu">
            <a:extLst>
              <a:ext uri="{FF2B5EF4-FFF2-40B4-BE49-F238E27FC236}">
                <a16:creationId xmlns="" xmlns:a16="http://schemas.microsoft.com/office/drawing/2014/main" id="{E6B216AA-0BFB-4569-93E6-92B6071C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894F-0720-4CD9-A86B-87110C11754C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4" name="17 Altbilgi Yer Tutucusu">
            <a:extLst>
              <a:ext uri="{FF2B5EF4-FFF2-40B4-BE49-F238E27FC236}">
                <a16:creationId xmlns="" xmlns:a16="http://schemas.microsoft.com/office/drawing/2014/main" id="{B6299E33-3EEA-41ED-A858-AA76DB99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="" xmlns:a16="http://schemas.microsoft.com/office/drawing/2014/main" id="{F77F5799-FE22-4AF6-ABF1-9F005E50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517A-B399-4A5B-ACA5-ABE6670124E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476887573"/>
      </p:ext>
    </p:extLst>
  </p:cSld>
  <p:clrMapOvr>
    <a:masterClrMapping/>
  </p:clrMapOvr>
  <p:transition spd="slow">
    <p:wipe dir="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Yuvarlatılmış Dikdörtgen">
            <a:extLst>
              <a:ext uri="{FF2B5EF4-FFF2-40B4-BE49-F238E27FC236}">
                <a16:creationId xmlns="" xmlns:a16="http://schemas.microsoft.com/office/drawing/2014/main" id="{E756BC19-6C05-4D29-8B43-2665BF9193F3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1 Veri Yer Tutucusu">
            <a:extLst>
              <a:ext uri="{FF2B5EF4-FFF2-40B4-BE49-F238E27FC236}">
                <a16:creationId xmlns="" xmlns:a16="http://schemas.microsoft.com/office/drawing/2014/main" id="{DC6341A5-37A7-4E3E-AB64-F46920E3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4825-54D0-40D9-9AE0-C2B486537868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4" name="2 Altbilgi Yer Tutucusu">
            <a:extLst>
              <a:ext uri="{FF2B5EF4-FFF2-40B4-BE49-F238E27FC236}">
                <a16:creationId xmlns="" xmlns:a16="http://schemas.microsoft.com/office/drawing/2014/main" id="{B5ACB0B6-401C-4FD4-A5F8-54E0537C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>
            <a:extLst>
              <a:ext uri="{FF2B5EF4-FFF2-40B4-BE49-F238E27FC236}">
                <a16:creationId xmlns="" xmlns:a16="http://schemas.microsoft.com/office/drawing/2014/main" id="{2C84B307-37CF-4758-AC30-8F14A5B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5FE4-B690-4DD1-83EF-9425A64FB0A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853462896"/>
      </p:ext>
    </p:extLst>
  </p:cSld>
  <p:clrMapOvr>
    <a:masterClrMapping/>
  </p:clrMapOvr>
  <p:transition spd="slow">
    <p:wipe dir="d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24 Veri Yer Tutucusu">
            <a:extLst>
              <a:ext uri="{FF2B5EF4-FFF2-40B4-BE49-F238E27FC236}">
                <a16:creationId xmlns="" xmlns:a16="http://schemas.microsoft.com/office/drawing/2014/main" id="{00C496E6-4C9B-45AD-969A-4063CC1B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D337-D355-42CD-9BB1-DF2FFACFA8A2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6" name="17 Altbilgi Yer Tutucusu">
            <a:extLst>
              <a:ext uri="{FF2B5EF4-FFF2-40B4-BE49-F238E27FC236}">
                <a16:creationId xmlns="" xmlns:a16="http://schemas.microsoft.com/office/drawing/2014/main" id="{3246F673-5522-4D68-B812-68CE6797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>
            <a:extLst>
              <a:ext uri="{FF2B5EF4-FFF2-40B4-BE49-F238E27FC236}">
                <a16:creationId xmlns="" xmlns:a16="http://schemas.microsoft.com/office/drawing/2014/main" id="{74F29F34-8006-4814-9979-5756EC6F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12091-DB88-4EB6-A20F-FACE1BB1D56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243360504"/>
      </p:ext>
    </p:extLst>
  </p:cSld>
  <p:clrMapOvr>
    <a:masterClrMapping/>
  </p:clrMapOvr>
  <p:transition spd="slow">
    <p:wipe dir="d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Yuvarlatılmış Dikdörtgen">
            <a:extLst>
              <a:ext uri="{FF2B5EF4-FFF2-40B4-BE49-F238E27FC236}">
                <a16:creationId xmlns="" xmlns:a16="http://schemas.microsoft.com/office/drawing/2014/main" id="{2AC04E1F-65BF-4B8E-85EB-9F5F1272FF1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Tek Köşesi Yuvarlatılmış Dikdörtgen">
            <a:extLst>
              <a:ext uri="{FF2B5EF4-FFF2-40B4-BE49-F238E27FC236}">
                <a16:creationId xmlns="" xmlns:a16="http://schemas.microsoft.com/office/drawing/2014/main" id="{CA620174-2455-4820-A52A-6C220098EE88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7" name="4 Veri Yer Tutucusu">
            <a:extLst>
              <a:ext uri="{FF2B5EF4-FFF2-40B4-BE49-F238E27FC236}">
                <a16:creationId xmlns="" xmlns:a16="http://schemas.microsoft.com/office/drawing/2014/main" id="{33DAC379-F395-4971-A449-D9317ECD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A561-5823-4973-9CE9-DF1F0472B509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8" name="5 Altbilgi Yer Tutucusu">
            <a:extLst>
              <a:ext uri="{FF2B5EF4-FFF2-40B4-BE49-F238E27FC236}">
                <a16:creationId xmlns="" xmlns:a16="http://schemas.microsoft.com/office/drawing/2014/main" id="{E142A045-B577-4EF4-B56A-223DB6BF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>
            <a:extLst>
              <a:ext uri="{FF2B5EF4-FFF2-40B4-BE49-F238E27FC236}">
                <a16:creationId xmlns="" xmlns:a16="http://schemas.microsoft.com/office/drawing/2014/main" id="{050E0DBE-3C3F-429C-8936-FB6D13A3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7EAD3-FCE5-4DCA-B540-15CB321CD1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013395375"/>
      </p:ext>
    </p:extLst>
  </p:cSld>
  <p:clrMapOvr>
    <a:masterClrMapping/>
  </p:clrMapOvr>
  <p:transition spd="slow">
    <p:wipe dir="d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="" xmlns:a16="http://schemas.microsoft.com/office/drawing/2014/main" id="{5CBF664E-B95A-4321-AB71-3C60B746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B6BD-196D-4631-B76C-19780AABE045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5" name="17 Altbilgi Yer Tutucusu">
            <a:extLst>
              <a:ext uri="{FF2B5EF4-FFF2-40B4-BE49-F238E27FC236}">
                <a16:creationId xmlns="" xmlns:a16="http://schemas.microsoft.com/office/drawing/2014/main" id="{32F55793-D770-45E9-AAD3-E5886ACD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="" xmlns:a16="http://schemas.microsoft.com/office/drawing/2014/main" id="{7F26E21B-8CC8-4E1C-A7CE-E140BD5A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C517C-11B3-44ED-9930-2F99C3470AD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276950810"/>
      </p:ext>
    </p:extLst>
  </p:cSld>
  <p:clrMapOvr>
    <a:masterClrMapping/>
  </p:clrMapOvr>
  <p:transition spd="slow">
    <p:wipe dir="d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24 Veri Yer Tutucusu">
            <a:extLst>
              <a:ext uri="{FF2B5EF4-FFF2-40B4-BE49-F238E27FC236}">
                <a16:creationId xmlns="" xmlns:a16="http://schemas.microsoft.com/office/drawing/2014/main" id="{C501BF12-7066-4BCA-89B7-B0E876C1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0F69-E62C-4A59-B522-F34A0C21F072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5" name="17 Altbilgi Yer Tutucusu">
            <a:extLst>
              <a:ext uri="{FF2B5EF4-FFF2-40B4-BE49-F238E27FC236}">
                <a16:creationId xmlns="" xmlns:a16="http://schemas.microsoft.com/office/drawing/2014/main" id="{FF9F0A22-5DE9-4526-9E75-743B801A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>
            <a:extLst>
              <a:ext uri="{FF2B5EF4-FFF2-40B4-BE49-F238E27FC236}">
                <a16:creationId xmlns="" xmlns:a16="http://schemas.microsoft.com/office/drawing/2014/main" id="{C9852B87-96ED-4ECD-B4C2-4EC67334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1FAD9-B05C-4504-958D-7F03630AC8D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409921679"/>
      </p:ext>
    </p:extLst>
  </p:cSld>
  <p:clrMapOvr>
    <a:masterClrMapping/>
  </p:clrMapOvr>
  <p:transition spd="slow">
    <p:wipe dir="d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/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226E5AB5-FAFD-4B15-89E4-1CB38707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569ACA-AC9C-432E-A93E-78E6FEAA7018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3A49CBB2-DCD3-4B88-AB03-E9B5F79BB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4B2C-2E5A-4B73-9D6C-D6B02523746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0A9700AC-E7A8-4B8D-BB1B-E5F37D94A9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0009465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11B84A8-5FF3-4597-9C77-3B7F5F00B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27DC2B-FBE2-4A06-B0A8-117A856D9EFA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54FA38A-2FAA-48D8-807A-555C1E7F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66D4E2-8D5B-4B59-9B57-B28E18BD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92C56-4D29-476D-B562-9B6B0E388C2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38171537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t Soru ve Yanı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57FFF43-C92F-4774-BD77-2AC064B689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 eaLnBrk="1" latinLnBrk="0" hangingPunct="1">
              <a:defRPr kumimoji="0" lang="tr-TR" smtClean="0"/>
            </a:lvl1pPr>
            <a:extLst/>
          </a:lstStyle>
          <a:p>
            <a:pPr>
              <a:defRPr/>
            </a:pPr>
            <a:fld id="{6F6A5ED2-098F-4393-8224-B6AE2B193F12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4449910-F072-467A-B84B-F054A92B75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3DFDE754-2EC5-4449-AC72-C4810CCD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660184-AC80-4AE4-AFBA-2BA78B7ABD9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42779834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yrıntılı Soru ve Yanı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51054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tr-TR" i="1" baseline="0"/>
            </a:lvl1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86A56F2-44B0-4777-8DEB-410019C080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eaLnBrk="1" latinLnBrk="0" hangingPunct="1">
              <a:defRPr kumimoji="0" lang="tr-TR" smtClean="0"/>
            </a:lvl1pPr>
            <a:extLst/>
          </a:lstStyle>
          <a:p>
            <a:pPr>
              <a:defRPr/>
            </a:pPr>
            <a:fld id="{7D541029-F39B-47B3-A7C8-FEECFB510A5F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A94BDA3-0B8F-4F3C-984C-72698E809A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FF87036-34BC-4BA2-963A-E035B4E42B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717E4CE-1DB4-49D2-86FC-9FF8D47F34D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98288099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/Yanlış Sorusu (Yanıt: Doğ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>
            <a:extLst>
              <a:ext uri="{FF2B5EF4-FFF2-40B4-BE49-F238E27FC236}">
                <a16:creationId xmlns="" xmlns:a16="http://schemas.microsoft.com/office/drawing/2014/main" id="{C5DC3194-1FC6-499A-AF79-A0410FCDE1A6}"/>
              </a:ext>
            </a:extLst>
          </p:cNvPr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7200">
                <a:solidFill>
                  <a:schemeClr val="tx1">
                    <a:alpha val="40000"/>
                  </a:schemeClr>
                </a:solidFill>
                <a:latin typeface="+mn-lt"/>
                <a:cs typeface="+mn-cs"/>
              </a:rPr>
              <a:t>DOĞRU veya YANLIŞ?</a:t>
            </a:r>
          </a:p>
        </p:txBody>
      </p:sp>
      <p:sp>
        <p:nvSpPr>
          <p:cNvPr id="4" name="Answer">
            <a:extLst>
              <a:ext uri="{FF2B5EF4-FFF2-40B4-BE49-F238E27FC236}">
                <a16:creationId xmlns="" xmlns:a16="http://schemas.microsoft.com/office/drawing/2014/main" id="{C7A3EBDE-FF6B-487E-B163-F511623C19A9}"/>
              </a:ext>
            </a:extLst>
          </p:cNvPr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  <a:cs typeface="+mn-cs"/>
              </a:rPr>
              <a:t>DOĞRU </a:t>
            </a:r>
            <a:r>
              <a:rPr lang="tr-TR" sz="720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veya YANLIŞ?</a:t>
            </a:r>
            <a:endParaRPr lang="tr-TR">
              <a:latin typeface="+mn-lt"/>
              <a:cs typeface="+mn-cs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F129B4C-3ECD-472F-96A0-A07397F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tr-TR" smtClean="0"/>
            </a:lvl1pPr>
            <a:extLst/>
          </a:lstStyle>
          <a:p>
            <a:pPr>
              <a:defRPr/>
            </a:pPr>
            <a:fld id="{81805602-D438-4F20-9CE8-22EFC579E3BE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165A274-3796-49CC-9C46-CFDDE8EF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060692A-A3EC-4FBE-B5FE-F35F4BDC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56929-B1E0-44E9-8CAC-5EDAA46F6FD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1989379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/Yanlış Sorusu (Yanıt: Yanlı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>
            <a:extLst>
              <a:ext uri="{FF2B5EF4-FFF2-40B4-BE49-F238E27FC236}">
                <a16:creationId xmlns="" xmlns:a16="http://schemas.microsoft.com/office/drawing/2014/main" id="{7F7E79EF-B48B-430E-B944-744B1C514A04}"/>
              </a:ext>
            </a:extLst>
          </p:cNvPr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7200">
                <a:solidFill>
                  <a:schemeClr val="tx1">
                    <a:alpha val="40000"/>
                  </a:schemeClr>
                </a:solidFill>
                <a:latin typeface="+mn-lt"/>
                <a:cs typeface="+mn-cs"/>
              </a:rPr>
              <a:t>DOĞRU veya YANLIŞ?</a:t>
            </a:r>
          </a:p>
        </p:txBody>
      </p:sp>
      <p:sp>
        <p:nvSpPr>
          <p:cNvPr id="4" name="Answer">
            <a:extLst>
              <a:ext uri="{FF2B5EF4-FFF2-40B4-BE49-F238E27FC236}">
                <a16:creationId xmlns="" xmlns:a16="http://schemas.microsoft.com/office/drawing/2014/main" id="{4997E70D-11D9-4C94-9236-90E52AE6D877}"/>
              </a:ext>
            </a:extLst>
          </p:cNvPr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20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DOĞRU veya </a:t>
            </a:r>
            <a:r>
              <a:rPr lang="tr-T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  <a:cs typeface="+mn-cs"/>
              </a:rPr>
              <a:t>YANLIŞ</a:t>
            </a:r>
            <a:r>
              <a:rPr lang="tr-TR" sz="720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?</a:t>
            </a:r>
            <a:endParaRPr lang="tr-TR">
              <a:latin typeface="+mn-lt"/>
              <a:cs typeface="+mn-cs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E647C8A-00FE-4716-8FAE-1A155F19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tr-TR" smtClean="0"/>
            </a:lvl1pPr>
            <a:extLst/>
          </a:lstStyle>
          <a:p>
            <a:pPr>
              <a:defRPr/>
            </a:pPr>
            <a:fld id="{591CCC03-EBCA-4EE3-86B9-18661307D4E2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694306C-693D-4A95-94CB-2EDB1FCD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7A99BB9-5C8C-42D4-A6A9-BBBFB171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B9711-C039-494A-8586-C41769367BD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047287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ğe Eşl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3">
            <a:extLst>
              <a:ext uri="{FF2B5EF4-FFF2-40B4-BE49-F238E27FC236}">
                <a16:creationId xmlns="" xmlns:a16="http://schemas.microsoft.com/office/drawing/2014/main" id="{9B4B81D8-EB66-47CD-81E8-08FDAEA6C5DC}"/>
              </a:ext>
            </a:extLst>
          </p:cNvPr>
          <p:cNvCxnSpPr>
            <a:stCxn id="0" idx="3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3">
            <a:extLst>
              <a:ext uri="{FF2B5EF4-FFF2-40B4-BE49-F238E27FC236}">
                <a16:creationId xmlns="" xmlns:a16="http://schemas.microsoft.com/office/drawing/2014/main" id="{4FD70862-D758-4411-9A39-1CB65D26C6C5}"/>
              </a:ext>
            </a:extLst>
          </p:cNvPr>
          <p:cNvCxnSpPr>
            <a:stCxn id="0" idx="3"/>
            <a:endCxn id="0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3">
            <a:extLst>
              <a:ext uri="{FF2B5EF4-FFF2-40B4-BE49-F238E27FC236}">
                <a16:creationId xmlns="" xmlns:a16="http://schemas.microsoft.com/office/drawing/2014/main" id="{8E6AFE8D-074D-487B-8F20-410814312928}"/>
              </a:ext>
            </a:extLst>
          </p:cNvPr>
          <p:cNvCxnSpPr>
            <a:stCxn id="0" idx="3"/>
            <a:endCxn id="0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6339764-26C8-48CD-9BEE-A53E1C2DD0FB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="" xmlns:a16="http://schemas.microsoft.com/office/drawing/2014/main" id="{164C0977-3F30-4AEC-9806-39EA1A13DA45}"/>
              </a:ext>
            </a:extLst>
          </p:cNvPr>
          <p:cNvCxnSpPr>
            <a:stCxn id="10" idx="3"/>
            <a:endCxn id="0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tr-TR" i="1" baseline="0"/>
            </a:lvl1pPr>
            <a:extLst/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EB5EBB10-2052-417B-AF46-CB9A409F0BC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F8F2B3A9-7315-4D45-9CEA-293E603D7893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tr-TR" smtClean="0"/>
            </a:lvl1pPr>
            <a:extLst/>
          </a:lstStyle>
          <a:p>
            <a:pPr>
              <a:defRPr/>
            </a:pPr>
            <a:fld id="{9DD1FFE6-2ACC-4099-A91A-0C44857365AD}" type="datetime1">
              <a:rPr/>
              <a:pPr>
                <a:defRPr/>
              </a:pPr>
              <a:t>09.01.2018</a:t>
            </a:fld>
            <a:endParaRPr/>
          </a:p>
        </p:txBody>
      </p:sp>
      <p:sp>
        <p:nvSpPr>
          <p:cNvPr id="28" name="Rectangle 5">
            <a:extLst>
              <a:ext uri="{FF2B5EF4-FFF2-40B4-BE49-F238E27FC236}">
                <a16:creationId xmlns="" xmlns:a16="http://schemas.microsoft.com/office/drawing/2014/main" id="{BC44F3DA-60E4-4178-9FAC-FA79CA18A88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1BB3A86-06D1-4885-9B54-2F05C12315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1175681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Yuvarlatılmış Dikdörtgen">
            <a:extLst>
              <a:ext uri="{FF2B5EF4-FFF2-40B4-BE49-F238E27FC236}">
                <a16:creationId xmlns="" xmlns:a16="http://schemas.microsoft.com/office/drawing/2014/main" id="{A42AC38A-6D4A-4E21-9FB3-E13B79BC512C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Yuvarlatılmış Dikdörtgen">
            <a:extLst>
              <a:ext uri="{FF2B5EF4-FFF2-40B4-BE49-F238E27FC236}">
                <a16:creationId xmlns="" xmlns:a16="http://schemas.microsoft.com/office/drawing/2014/main" id="{31A1E715-24D1-45BF-828D-92BDFB09DB64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>
            <a:extLst>
              <a:ext uri="{FF2B5EF4-FFF2-40B4-BE49-F238E27FC236}">
                <a16:creationId xmlns="" xmlns:a16="http://schemas.microsoft.com/office/drawing/2014/main" id="{266059C9-4072-44A7-8FF0-81A1FEFC2165}"/>
              </a:ext>
            </a:extLst>
          </p:cNvPr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Oval 28">
            <a:extLst>
              <a:ext uri="{FF2B5EF4-FFF2-40B4-BE49-F238E27FC236}">
                <a16:creationId xmlns="" xmlns:a16="http://schemas.microsoft.com/office/drawing/2014/main" id="{544E3483-B837-4F68-89DE-6C3E87FA1F1C}"/>
              </a:ext>
            </a:extLst>
          </p:cNvPr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Oval 28">
            <a:extLst>
              <a:ext uri="{FF2B5EF4-FFF2-40B4-BE49-F238E27FC236}">
                <a16:creationId xmlns="" xmlns:a16="http://schemas.microsoft.com/office/drawing/2014/main" id="{834488F6-0D21-4AB8-9197-39BC1B592A56}"/>
              </a:ext>
            </a:extLst>
          </p:cNvPr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Oval 28">
            <a:extLst>
              <a:ext uri="{FF2B5EF4-FFF2-40B4-BE49-F238E27FC236}">
                <a16:creationId xmlns="" xmlns:a16="http://schemas.microsoft.com/office/drawing/2014/main" id="{0CAA8C60-2501-4103-85A9-B85013187D4A}"/>
              </a:ext>
            </a:extLst>
          </p:cNvPr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11" name="18 Veri Yer Tutucusu">
            <a:extLst>
              <a:ext uri="{FF2B5EF4-FFF2-40B4-BE49-F238E27FC236}">
                <a16:creationId xmlns="" xmlns:a16="http://schemas.microsoft.com/office/drawing/2014/main" id="{BD643C16-5648-4504-B4C8-82633D01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53F-E050-4B3C-A503-F41E88D6D001}" type="datetime1">
              <a:rPr lang="tr-TR"/>
              <a:pPr>
                <a:defRPr/>
              </a:pPr>
              <a:t>07.09.2022</a:t>
            </a:fld>
            <a:endParaRPr lang="tr-TR" sz="1000"/>
          </a:p>
        </p:txBody>
      </p:sp>
      <p:sp>
        <p:nvSpPr>
          <p:cNvPr id="12" name="7 Altbilgi Yer Tutucusu">
            <a:extLst>
              <a:ext uri="{FF2B5EF4-FFF2-40B4-BE49-F238E27FC236}">
                <a16:creationId xmlns="" xmlns:a16="http://schemas.microsoft.com/office/drawing/2014/main" id="{0C354783-71DA-4FE4-A7D4-83E71D15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10 Slayt Numarası Yer Tutucusu">
            <a:extLst>
              <a:ext uri="{FF2B5EF4-FFF2-40B4-BE49-F238E27FC236}">
                <a16:creationId xmlns="" xmlns:a16="http://schemas.microsoft.com/office/drawing/2014/main" id="{774BB24D-2BF4-47D7-8D71-D291E969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8EDD-9FF0-4E67-ACBE-30B04EB22A74}" type="slidenum">
              <a:rPr lang="tr-TR" altLang="tr-TR"/>
              <a:pPr/>
              <a:t>‹#›</a:t>
            </a:fld>
            <a:endParaRPr lang="tr-TR" altLang="tr-TR" sz="1000"/>
          </a:p>
        </p:txBody>
      </p:sp>
    </p:spTree>
    <p:extLst>
      <p:ext uri="{BB962C8B-B14F-4D97-AF65-F5344CB8AC3E}">
        <p14:creationId xmlns="" xmlns:p14="http://schemas.microsoft.com/office/powerpoint/2010/main" val="367613991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8206377-1C2F-48D8-B658-E9176E0108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457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FC51F73-D424-4789-92C2-22B4D28AC4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905000"/>
            <a:ext cx="7467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29" name="Rectangle 4">
            <a:extLst>
              <a:ext uri="{FF2B5EF4-FFF2-40B4-BE49-F238E27FC236}">
                <a16:creationId xmlns="" xmlns:a16="http://schemas.microsoft.com/office/drawing/2014/main" id="{9FDAD074-71C0-4335-8DA8-42E6CA1DD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tr-TR" sz="11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3089F2-5F34-42F4-84F9-BA9961069C17}" type="datetime1">
              <a:rPr/>
              <a:pPr>
                <a:defRPr/>
              </a:pPr>
              <a:t>09.01.2018</a:t>
            </a:fld>
            <a:endParaRPr sz="1050"/>
          </a:p>
        </p:txBody>
      </p:sp>
      <p:sp>
        <p:nvSpPr>
          <p:cNvPr id="18" name="Rectangle 5">
            <a:extLst>
              <a:ext uri="{FF2B5EF4-FFF2-40B4-BE49-F238E27FC236}">
                <a16:creationId xmlns="" xmlns:a16="http://schemas.microsoft.com/office/drawing/2014/main" id="{CE429DA5-59AF-4E81-9CF0-632239D5E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tr-T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AEE6E4-A39A-43DF-901F-94395F430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anose="020B0603020202020204" pitchFamily="34" charset="0"/>
              </a:defRPr>
            </a:lvl1pPr>
          </a:lstStyle>
          <a:p>
            <a:fld id="{E41B834D-AAF7-43E9-9BE9-A124A7182655}" type="slidenum">
              <a:rPr lang="tr-TR" altLang="tr-TR"/>
              <a:pPr/>
              <a:t>‹#›</a:t>
            </a:fld>
            <a:endParaRPr lang="tr-TR" altLang="tr-TR"/>
          </a:p>
        </p:txBody>
      </p:sp>
      <p:grpSp>
        <p:nvGrpSpPr>
          <p:cNvPr id="1031" name="Group 23">
            <a:extLst>
              <a:ext uri="{FF2B5EF4-FFF2-40B4-BE49-F238E27FC236}">
                <a16:creationId xmlns="" xmlns:a16="http://schemas.microsoft.com/office/drawing/2014/main" id="{F1DCE06D-069F-48D7-A140-F725D36B8A02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2000250"/>
            <a:ext cx="133350" cy="533400"/>
            <a:chOff x="0" y="2000250"/>
            <a:chExt cx="3733800" cy="533400"/>
          </a:xfrm>
        </p:grpSpPr>
        <p:sp>
          <p:nvSpPr>
            <p:cNvPr id="3" name="Rectangle 14">
              <a:extLst>
                <a:ext uri="{FF2B5EF4-FFF2-40B4-BE49-F238E27FC236}">
                  <a16:creationId xmlns="" xmlns:a16="http://schemas.microsoft.com/office/drawing/2014/main" id="{FC4284D3-55C9-4E35-9B03-5146A4039E5D}"/>
                </a:ext>
              </a:extLst>
            </p:cNvPr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="" xmlns:a16="http://schemas.microsoft.com/office/drawing/2014/main" id="{57D7B72F-31C9-440F-A656-8E112BC73E00}"/>
                </a:ext>
              </a:extLst>
            </p:cNvPr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4" name="Rectangle 14">
              <a:extLst>
                <a:ext uri="{FF2B5EF4-FFF2-40B4-BE49-F238E27FC236}">
                  <a16:creationId xmlns="" xmlns:a16="http://schemas.microsoft.com/office/drawing/2014/main" id="{5CB2AA5B-4CA0-4762-BF16-EC547C057684}"/>
                </a:ext>
              </a:extLst>
            </p:cNvPr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="" xmlns:a16="http://schemas.microsoft.com/office/drawing/2014/main" id="{3854FAED-1823-427B-A3DA-2742E1D7CFA8}"/>
                </a:ext>
              </a:extLst>
            </p:cNvPr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9" name="Rectangle 14">
              <a:extLst>
                <a:ext uri="{FF2B5EF4-FFF2-40B4-BE49-F238E27FC236}">
                  <a16:creationId xmlns="" xmlns:a16="http://schemas.microsoft.com/office/drawing/2014/main" id="{7038A679-8179-4E57-9749-225F7C3F91E1}"/>
                </a:ext>
              </a:extLst>
            </p:cNvPr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783156C0-6E6C-4EB6-B9AD-E24DDBC0BAC2}"/>
                </a:ext>
              </a:extLst>
            </p:cNvPr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45FC45DA-E4AE-41C8-856F-569E62C8551E}"/>
                </a:ext>
              </a:extLst>
            </p:cNvPr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grpSp>
        <p:nvGrpSpPr>
          <p:cNvPr id="1032" name="Group 35">
            <a:extLst>
              <a:ext uri="{FF2B5EF4-FFF2-40B4-BE49-F238E27FC236}">
                <a16:creationId xmlns="" xmlns:a16="http://schemas.microsoft.com/office/drawing/2014/main" id="{FCDEDFC6-F70B-4760-8E6F-9C230A8B7146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>
              <a:extLst>
                <a:ext uri="{FF2B5EF4-FFF2-40B4-BE49-F238E27FC236}">
                  <a16:creationId xmlns="" xmlns:a16="http://schemas.microsoft.com/office/drawing/2014/main" id="{5E34AF20-E3DF-41FE-B979-5858ABD33648}"/>
                </a:ext>
              </a:extLst>
            </p:cNvPr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="" xmlns:a16="http://schemas.microsoft.com/office/drawing/2014/main" id="{E6ADFEB0-774A-4D7E-9ECD-15F2AAE09DB5}"/>
                </a:ext>
              </a:extLst>
            </p:cNvPr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="" xmlns:a16="http://schemas.microsoft.com/office/drawing/2014/main" id="{CBD5E600-4E65-4730-88D4-E83E44BFE2F0}"/>
                </a:ext>
              </a:extLst>
            </p:cNvPr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30" name="Rectangle 14">
              <a:extLst>
                <a:ext uri="{FF2B5EF4-FFF2-40B4-BE49-F238E27FC236}">
                  <a16:creationId xmlns="" xmlns:a16="http://schemas.microsoft.com/office/drawing/2014/main" id="{2FC259F2-7A86-41F9-BC55-09B6DB5F96DE}"/>
                </a:ext>
              </a:extLst>
            </p:cNvPr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="" xmlns:a16="http://schemas.microsoft.com/office/drawing/2014/main" id="{98A66BDF-1C72-4EEB-8EEA-92DD08D19E3A}"/>
                </a:ext>
              </a:extLst>
            </p:cNvPr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D69C0C4D-178F-451B-81BB-D487FD4C852E}"/>
                </a:ext>
              </a:extLst>
            </p:cNvPr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E57E6E2-DEF6-4690-9243-D3BC08D5029E}"/>
                </a:ext>
              </a:extLst>
            </p:cNvPr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23" name="Oval 28">
            <a:extLst>
              <a:ext uri="{FF2B5EF4-FFF2-40B4-BE49-F238E27FC236}">
                <a16:creationId xmlns="" xmlns:a16="http://schemas.microsoft.com/office/drawing/2014/main" id="{466C3188-3145-484D-8BD0-A31D672AC81C}"/>
              </a:ext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ransition spd="slow">
    <p:wipe dir="d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lang="tr-TR" sz="3600">
          <a:solidFill>
            <a:schemeClr val="tx1"/>
          </a:solidFill>
          <a:latin typeface="Trebuchet MS" panose="020B0603020202020204" pitchFamily="34" charset="0"/>
        </a:defRPr>
      </a:lvl5pPr>
      <a:lvl6pPr eaLnBrk="1" latinLnBrk="0" hangingPunct="1">
        <a:defRPr kumimoji="0" lang="tr-TR">
          <a:solidFill>
            <a:schemeClr val="tx2"/>
          </a:solidFill>
        </a:defRPr>
      </a:lvl6pPr>
      <a:lvl7pPr eaLnBrk="1" latinLnBrk="0" hangingPunct="1">
        <a:defRPr kumimoji="0" lang="tr-TR">
          <a:solidFill>
            <a:schemeClr val="tx2"/>
          </a:solidFill>
        </a:defRPr>
      </a:lvl7pPr>
      <a:lvl8pPr eaLnBrk="1" latinLnBrk="0" hangingPunct="1">
        <a:defRPr kumimoji="0" lang="tr-TR">
          <a:solidFill>
            <a:schemeClr val="tx2"/>
          </a:solidFill>
        </a:defRPr>
      </a:lvl8pPr>
      <a:lvl9pPr eaLnBrk="1" latinLnBrk="0" hangingPunct="1">
        <a:defRPr kumimoji="0" lang="tr-TR">
          <a:solidFill>
            <a:schemeClr val="tx2"/>
          </a:solidFill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lang="tr-T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lang="tr-T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lang="tr-T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lang="tr-T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lang="tr-T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>
            <a:extLst>
              <a:ext uri="{FF2B5EF4-FFF2-40B4-BE49-F238E27FC236}">
                <a16:creationId xmlns="" xmlns:a16="http://schemas.microsoft.com/office/drawing/2014/main" id="{05445477-44E1-4573-B79A-594F662AD28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Yuvarlatılmış Dikdörtgen">
            <a:extLst>
              <a:ext uri="{FF2B5EF4-FFF2-40B4-BE49-F238E27FC236}">
                <a16:creationId xmlns="" xmlns:a16="http://schemas.microsoft.com/office/drawing/2014/main" id="{FA58E074-40E1-494A-A1A8-E5C849DB4060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Başlık Yer Tutucusu">
            <a:extLst>
              <a:ext uri="{FF2B5EF4-FFF2-40B4-BE49-F238E27FC236}">
                <a16:creationId xmlns="" xmlns:a16="http://schemas.microsoft.com/office/drawing/2014/main" id="{28D8CA9B-F7C8-44EF-8A29-6FCDDCD7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55" name="3 Metin Yer Tutucusu">
            <a:extLst>
              <a:ext uri="{FF2B5EF4-FFF2-40B4-BE49-F238E27FC236}">
                <a16:creationId xmlns="" xmlns:a16="http://schemas.microsoft.com/office/drawing/2014/main" id="{458CBADA-57C3-4A02-9FB4-2046E6623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25" name="24 Veri Yer Tutucusu">
            <a:extLst>
              <a:ext uri="{FF2B5EF4-FFF2-40B4-BE49-F238E27FC236}">
                <a16:creationId xmlns="" xmlns:a16="http://schemas.microsoft.com/office/drawing/2014/main" id="{DAC6DF6E-189F-4ECD-BDF2-285896A25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ECF340-AC24-4DFC-87BC-B0974CB12ED3}" type="datetime1">
              <a:rPr lang="tr-TR"/>
              <a:pPr>
                <a:defRPr/>
              </a:pPr>
              <a:t>07.09.2022</a:t>
            </a:fld>
            <a:endParaRPr lang="tr-TR" sz="1050"/>
          </a:p>
        </p:txBody>
      </p:sp>
      <p:sp>
        <p:nvSpPr>
          <p:cNvPr id="18" name="17 Altbilgi Yer Tutucusu">
            <a:extLst>
              <a:ext uri="{FF2B5EF4-FFF2-40B4-BE49-F238E27FC236}">
                <a16:creationId xmlns="" xmlns:a16="http://schemas.microsoft.com/office/drawing/2014/main" id="{17226C60-0B53-4DD0-AAAF-1D21EF962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="" xmlns:a16="http://schemas.microsoft.com/office/drawing/2014/main" id="{C49F85D7-620A-4310-9127-43951A37B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fld id="{4F52DE03-12F9-48C4-B6F4-1B5C6E5522D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31" r:id="rId4"/>
    <p:sldLayoutId id="2147483732" r:id="rId5"/>
    <p:sldLayoutId id="2147483733" r:id="rId6"/>
    <p:sldLayoutId id="2147483748" r:id="rId7"/>
    <p:sldLayoutId id="2147483734" r:id="rId8"/>
    <p:sldLayoutId id="2147483749" r:id="rId9"/>
    <p:sldLayoutId id="2147483735" r:id="rId10"/>
    <p:sldLayoutId id="2147483736" r:id="rId11"/>
  </p:sldLayoutIdLst>
  <p:transition spd="slow">
    <p:wipe dir="d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117371D4-0253-444A-AE39-DC81A62B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500063"/>
            <a:ext cx="7783512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 Kimdir?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181A7E3B-9645-49D6-9FCE-5DB1003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85875"/>
            <a:ext cx="8607425" cy="528637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Yetişkini ve yetişkinliği; farklı bilim dalları kendi çalışma alanları ile ilintili olarak değişik şekillerde tanımlamaktadır.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Hukuk	: </a:t>
            </a:r>
            <a:r>
              <a:rPr lang="tr-TR" sz="2400" b="1" dirty="0">
                <a:solidFill>
                  <a:srgbClr val="0000CC"/>
                </a:solidFill>
              </a:rPr>
              <a:t>18 yaş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Sosyoloji	: </a:t>
            </a:r>
            <a:r>
              <a:rPr lang="tr-TR" sz="2400" b="1" dirty="0">
                <a:solidFill>
                  <a:srgbClr val="0000CC"/>
                </a:solidFill>
              </a:rPr>
              <a:t>Yetişkin rolünü üslenmiş (çalışan,        askerlik, oy kullanma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Biyoloji	: </a:t>
            </a:r>
            <a:r>
              <a:rPr lang="tr-TR" sz="2400" b="1" dirty="0">
                <a:solidFill>
                  <a:srgbClr val="0000CC"/>
                </a:solidFill>
              </a:rPr>
              <a:t>B</a:t>
            </a:r>
            <a:r>
              <a:rPr sz="2400" b="1">
                <a:solidFill>
                  <a:srgbClr val="0000CC"/>
                </a:solidFill>
              </a:rPr>
              <a:t>uluğ çağı (üreme yetisi)</a:t>
            </a:r>
            <a:endParaRPr lang="tr-TR" sz="2400" b="1" dirty="0">
              <a:solidFill>
                <a:srgbClr val="0000CC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sz="2400" b="1">
                <a:solidFill>
                  <a:srgbClr val="00B0F0"/>
                </a:solidFill>
              </a:rPr>
              <a:t>Tıp		: Bedensel </a:t>
            </a:r>
            <a:r>
              <a:rPr lang="tr-TR" sz="2400" b="1" dirty="0">
                <a:solidFill>
                  <a:srgbClr val="00B0F0"/>
                </a:solidFill>
              </a:rPr>
              <a:t>g</a:t>
            </a:r>
            <a:r>
              <a:rPr sz="2400" b="1">
                <a:solidFill>
                  <a:srgbClr val="00B0F0"/>
                </a:solidFill>
              </a:rPr>
              <a:t>elişim</a:t>
            </a:r>
            <a:r>
              <a:rPr lang="tr-TR" sz="2400" b="1" dirty="0">
                <a:solidFill>
                  <a:srgbClr val="00B0F0"/>
                </a:solidFill>
              </a:rPr>
              <a:t>, kemik yaşı vs.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Psikolojik	: </a:t>
            </a:r>
            <a:r>
              <a:rPr sz="2400" b="1">
                <a:solidFill>
                  <a:srgbClr val="0000CC"/>
                </a:solidFill>
              </a:rPr>
              <a:t>Özbenliği gelişmiş, (özgüven, özsaygı)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DD8A6E9-F6B7-47EF-91C8-1FE28711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A0AAEB8-ADED-479F-BE1B-61BB10C6CC4A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>
            <a:extLst>
              <a:ext uri="{FF2B5EF4-FFF2-40B4-BE49-F238E27FC236}">
                <a16:creationId xmlns="" xmlns:a16="http://schemas.microsoft.com/office/drawing/2014/main" id="{A9CF8BAA-6666-4363-AFEC-B0F1824B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714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25C71899-DEEF-4ED7-8ADF-1772A3D8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85938"/>
            <a:ext cx="8572500" cy="4379912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400" u="sng" dirty="0"/>
              <a:t>Başkalarının kendi isteklerini onlara dayattığını hissettiklerinde buna </a:t>
            </a:r>
            <a:r>
              <a:rPr lang="tr-TR" sz="3400" u="sng" dirty="0">
                <a:solidFill>
                  <a:srgbClr val="FF0000"/>
                </a:solidFill>
              </a:rPr>
              <a:t>iki şekilde tepki gösterirler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FF0000"/>
                </a:solidFill>
              </a:rPr>
              <a:t>a) </a:t>
            </a:r>
            <a:r>
              <a:rPr lang="tr-TR" dirty="0">
                <a:solidFill>
                  <a:srgbClr val="0000CC"/>
                </a:solidFill>
              </a:rPr>
              <a:t>Yetişkin bir kişinin bağımlı kimliğinin hatırlaması, içinde bulunduğu döneme has; özerk olma girişimi arasında bir çatışma yaratır. Yetişkinler bu çatışmanın yarattığı gerginlikten kurtulmak için etkinlik ortamını terk etme davranışı içine girerler. </a:t>
            </a:r>
            <a:r>
              <a:rPr lang="tr-TR" b="1" dirty="0">
                <a:solidFill>
                  <a:srgbClr val="0000CC"/>
                </a:solidFill>
              </a:rPr>
              <a:t>Öfkelenerek eğitim </a:t>
            </a:r>
            <a:r>
              <a:rPr lang="tr-TR" b="1" dirty="0">
                <a:solidFill>
                  <a:srgbClr val="FF0000"/>
                </a:solidFill>
              </a:rPr>
              <a:t>ortamını terk </a:t>
            </a:r>
            <a:r>
              <a:rPr lang="tr-TR" b="1" dirty="0">
                <a:solidFill>
                  <a:srgbClr val="0000CC"/>
                </a:solidFill>
              </a:rPr>
              <a:t>edebilirler. </a:t>
            </a:r>
            <a:r>
              <a:rPr lang="tr-TR" dirty="0">
                <a:solidFill>
                  <a:srgbClr val="0000CC"/>
                </a:solidFill>
              </a:rPr>
              <a:t>Yetişkin eğitimindeki yüksek terk oranlarının nedenlerinden birinin bu durum olduğu düşünülmektedir.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tr-TR" sz="3200" dirty="0"/>
          </a:p>
        </p:txBody>
      </p:sp>
      <p:sp>
        <p:nvSpPr>
          <p:cNvPr id="4" name="3 Slayt Numarası Yer Tutucusu">
            <a:extLst>
              <a:ext uri="{FF2B5EF4-FFF2-40B4-BE49-F238E27FC236}">
                <a16:creationId xmlns="" xmlns:a16="http://schemas.microsoft.com/office/drawing/2014/main" id="{49F67E3A-373C-4393-9D20-63F885F6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11D1C11-FE47-4E23-8A51-25DC7E32ABFA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>
                <a16:creationId xmlns="" xmlns:a16="http://schemas.microsoft.com/office/drawing/2014/main" id="{420F478F-7578-4066-9021-1D256C3A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857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FFFF00"/>
                </a:solidFill>
              </a:rPr>
              <a:t>Andragojinin </a:t>
            </a:r>
            <a:br>
              <a:rPr lang="tr-TR" sz="4000" dirty="0">
                <a:solidFill>
                  <a:srgbClr val="FFFF00"/>
                </a:solidFill>
              </a:rPr>
            </a:br>
            <a:r>
              <a:rPr lang="tr-TR" sz="4000" dirty="0">
                <a:solidFill>
                  <a:srgbClr val="FFFF00"/>
                </a:solidFill>
              </a:rPr>
              <a:t>(Yetişkin Eğitiminin) İlkeleri </a:t>
            </a:r>
            <a:endParaRPr lang="tr-TR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E771126A-E187-476C-8533-C891AC5E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85938"/>
            <a:ext cx="8501063" cy="4379912"/>
          </a:xfrm>
        </p:spPr>
        <p:txBody>
          <a:bodyPr>
            <a:norm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 smtClean="0">
                <a:solidFill>
                  <a:srgbClr val="0000CC"/>
                </a:solidFill>
              </a:rPr>
              <a:t>b</a:t>
            </a:r>
            <a:r>
              <a:rPr lang="tr-TR" dirty="0">
                <a:solidFill>
                  <a:srgbClr val="0000CC"/>
                </a:solidFill>
              </a:rPr>
              <a:t>) Öğretim gibi bağımlı oldukları dönemi kendilerine hatırlatan bir etkinliğe katıldıklarında o dönemli kimliklerine geri dönerler ve bağımlı bir kişilik gibi davranmaya başlarlar.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Her ikisi de yetişkin eğitimi anlamında istenilen durumlardan değildir. </a:t>
            </a:r>
            <a:r>
              <a:rPr lang="tr-TR" dirty="0">
                <a:sym typeface="Wingdings" pitchFamily="2" charset="2"/>
              </a:rPr>
              <a:t> </a:t>
            </a: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382F4283-DAAA-42AF-819D-3F57D9F8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13F2CDD-80E8-4B9F-9BE2-84CC720E650F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11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>
                <a16:creationId xmlns="" xmlns:a16="http://schemas.microsoft.com/office/drawing/2014/main" id="{C6F7C29C-6F5F-46DC-A0E5-AF118D46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857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D875D7C9-7CC1-4097-A220-585F4B44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14500"/>
            <a:ext cx="8501063" cy="4857750"/>
          </a:xfrm>
        </p:spPr>
        <p:txBody>
          <a:bodyPr>
            <a:normAutofit fontScale="85000" lnSpcReduction="10000"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b="1" dirty="0">
                <a:solidFill>
                  <a:srgbClr val="0000CC"/>
                </a:solidFill>
              </a:rPr>
              <a:t>3- Deneyimin Rolü: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>
                <a:solidFill>
                  <a:srgbClr val="0000CC"/>
                </a:solidFill>
              </a:rPr>
              <a:t>Yetişkinler zaman içinde farklı ve çok sayıda deneyim sahibi olurlar ve bu deneyimler onların </a:t>
            </a:r>
            <a:r>
              <a:rPr lang="tr-TR" sz="3200" b="1" dirty="0">
                <a:solidFill>
                  <a:srgbClr val="0000CC"/>
                </a:solidFill>
              </a:rPr>
              <a:t>bireysel farklılıklarını arttırır</a:t>
            </a:r>
            <a:r>
              <a:rPr lang="tr-TR" sz="3200" dirty="0">
                <a:solidFill>
                  <a:srgbClr val="0000CC"/>
                </a:solidFill>
              </a:rPr>
              <a:t>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>
                <a:solidFill>
                  <a:srgbClr val="0000CC"/>
                </a:solidFill>
              </a:rPr>
              <a:t>Aynı zamanda deneyim birikimine sahip olan yetişkinler öğrenmelerini kalıcı ya da anlamlı kılmak için </a:t>
            </a:r>
            <a:r>
              <a:rPr lang="tr-TR" sz="3200" u="sng" dirty="0">
                <a:solidFill>
                  <a:srgbClr val="00B0F0"/>
                </a:solidFill>
              </a:rPr>
              <a:t>kendi deneyimlerine başvururlar.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400" u="sng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854F8FF4-9744-4CD2-939B-6463D839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8310210-2899-4C71-96F3-DB7F6A10F031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>
                <a16:creationId xmlns="" xmlns:a16="http://schemas.microsoft.com/office/drawing/2014/main" id="{9625A8AC-19E4-47A8-A5FC-861AEE2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571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275C9557-A303-44C2-B1CF-780CCE82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28750"/>
            <a:ext cx="8247062" cy="478631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00CC"/>
                </a:solidFill>
              </a:rPr>
              <a:t>4- Öğrenmeye Hazır Olma: 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>
                <a:solidFill>
                  <a:srgbClr val="0000CC"/>
                </a:solidFill>
              </a:rPr>
              <a:t>Yetişkinler bilmeye gereksinim duydukları ve gerçek yaşamdaki sorunlarını çözeceğine inandıkları şeyleri öğrenmeye hazır olurlar. Ayrıca bir gelişim aşamasından diğerine geçmeleri ile bağlantılı durumları da öğrenmeye hazır olurlar.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681DEEF4-9CF7-4CC4-9509-B86ABC69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0CF268B-B9BD-423C-A5A1-41F0F0E4F264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13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>
            <a:extLst>
              <a:ext uri="{FF2B5EF4-FFF2-40B4-BE49-F238E27FC236}">
                <a16:creationId xmlns="" xmlns:a16="http://schemas.microsoft.com/office/drawing/2014/main" id="{8FA50F60-3061-47A6-AD3C-8CBAF023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0350"/>
            <a:ext cx="8501062" cy="1081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  <a:effectLst/>
              </a:rPr>
              <a:t>Andragojinin </a:t>
            </a:r>
            <a:br>
              <a:rPr lang="tr-TR" dirty="0">
                <a:solidFill>
                  <a:srgbClr val="FFFF00"/>
                </a:solidFill>
                <a:effectLst/>
              </a:rPr>
            </a:br>
            <a:r>
              <a:rPr lang="tr-TR" dirty="0">
                <a:solidFill>
                  <a:srgbClr val="FFFF00"/>
                </a:solidFill>
                <a:effectLst/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  <a:effectLst/>
            </a:endParaRPr>
          </a:p>
        </p:txBody>
      </p:sp>
      <p:sp>
        <p:nvSpPr>
          <p:cNvPr id="3" name="2 İçerik Yer Tutucusu">
            <a:extLst>
              <a:ext uri="{FF2B5EF4-FFF2-40B4-BE49-F238E27FC236}">
                <a16:creationId xmlns="" xmlns:a16="http://schemas.microsoft.com/office/drawing/2014/main" id="{8BFA44D7-0FC6-4E6B-A198-C813B253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28750"/>
            <a:ext cx="8501063" cy="4592638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b="1" dirty="0">
                <a:solidFill>
                  <a:srgbClr val="0000CC"/>
                </a:solidFill>
              </a:rPr>
              <a:t>5-Öğrenme Yönelimi: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000" b="1" dirty="0">
                <a:solidFill>
                  <a:srgbClr val="0000CC"/>
                </a:solidFill>
              </a:rPr>
              <a:t>  </a:t>
            </a:r>
            <a:r>
              <a:rPr lang="tr-TR" sz="3000" dirty="0">
                <a:solidFill>
                  <a:srgbClr val="0000CC"/>
                </a:solidFill>
              </a:rPr>
              <a:t>Çocukların öğrenmeleri konu yönelimli iken yetişkinlerinki</a:t>
            </a:r>
            <a:r>
              <a:rPr lang="tr-TR" sz="3000" b="1" dirty="0">
                <a:solidFill>
                  <a:srgbClr val="0000CC"/>
                </a:solidFill>
              </a:rPr>
              <a:t> sorun, yaşam ya da görev  yönelimlidir.</a:t>
            </a:r>
            <a:r>
              <a:rPr lang="tr-TR" sz="3000" dirty="0">
                <a:solidFill>
                  <a:srgbClr val="0000CC"/>
                </a:solidFill>
              </a:rPr>
              <a:t> Bu durumlarda herhangi birine yardım edeceğini öngördüklerinde öğrenmeye yönelirler.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000" dirty="0">
                <a:solidFill>
                  <a:srgbClr val="0000CC"/>
                </a:solidFill>
              </a:rPr>
              <a:t>  Öğrendiklerini gerçek yaşamlarına </a:t>
            </a:r>
            <a:r>
              <a:rPr lang="tr-TR" sz="3000" b="1" dirty="0">
                <a:solidFill>
                  <a:srgbClr val="0000CC"/>
                </a:solidFill>
              </a:rPr>
              <a:t>uygulayabildikleri oranda kalıcı öğrenmeleri gerçekleştirirler.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tr-TR" dirty="0"/>
          </a:p>
        </p:txBody>
      </p:sp>
      <p:sp>
        <p:nvSpPr>
          <p:cNvPr id="4" name="3 Slayt Numarası Yer Tutucusu">
            <a:extLst>
              <a:ext uri="{FF2B5EF4-FFF2-40B4-BE49-F238E27FC236}">
                <a16:creationId xmlns="" xmlns:a16="http://schemas.microsoft.com/office/drawing/2014/main" id="{A5682EC3-CCE4-44E0-9AD2-87D815B3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AF5AA5D-B63C-4BC7-824D-616193913374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>
                <a16:creationId xmlns="" xmlns:a16="http://schemas.microsoft.com/office/drawing/2014/main" id="{F9D8C794-135B-4F16-AE2F-7FF575E4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33375"/>
            <a:ext cx="8429625" cy="1595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8CD84EBA-D0F4-401B-9E3C-EE60DF83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605838" cy="4249737"/>
          </a:xfrm>
        </p:spPr>
        <p:txBody>
          <a:bodyPr>
            <a:normAutofit fontScale="925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6- Motivasyon: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Yetişkinler </a:t>
            </a:r>
            <a:r>
              <a:rPr lang="tr-TR" b="1" dirty="0">
                <a:solidFill>
                  <a:srgbClr val="0000CC"/>
                </a:solidFill>
              </a:rPr>
              <a:t>dışsal güdüleyicilere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(terfi, daha iyi bir iş..) tepki verseler de,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en güçlü güdüleyiciler içsel </a:t>
            </a:r>
            <a:r>
              <a:rPr lang="tr-TR" dirty="0">
                <a:solidFill>
                  <a:srgbClr val="0000CC"/>
                </a:solidFill>
              </a:rPr>
              <a:t>(iş tatmini, özgüvenin artması vb.)</a:t>
            </a:r>
            <a:r>
              <a:rPr lang="tr-TR" b="1" dirty="0">
                <a:solidFill>
                  <a:srgbClr val="0000CC"/>
                </a:solidFill>
              </a:rPr>
              <a:t> baskılardır.</a:t>
            </a:r>
            <a:r>
              <a:rPr lang="tr-TR" dirty="0">
                <a:solidFill>
                  <a:srgbClr val="0000CC"/>
                </a:solidFill>
              </a:rPr>
              <a:t> İçsel güdüleyiciler yetişkin öğrenmesinde daha etkilidir.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400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81A9951E-4D2D-412E-9470-EABB5445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EEE26AD-DA3B-4902-844A-759FD3A271AD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15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4">
            <a:extLst>
              <a:ext uri="{FF2B5EF4-FFF2-40B4-BE49-F238E27FC236}">
                <a16:creationId xmlns="" xmlns:a16="http://schemas.microsoft.com/office/drawing/2014/main" id="{4776AEBD-7118-45BA-9EF9-B35F040C6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tr-TR" altLang="tr-TR" sz="2800">
              <a:latin typeface="Verdana" panose="020B060403050404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="" xmlns:a16="http://schemas.microsoft.com/office/drawing/2014/main" id="{13033FBB-58AC-4F0D-BCFE-1DE5B278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15CFC8D-2799-42B4-AC9B-FA7B63A0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00188"/>
            <a:ext cx="8534400" cy="4929187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/>
              <a:t>Yetişkinler,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/>
              <a:t>3 temel süreçte öğrenirler.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dirty="0">
                <a:solidFill>
                  <a:srgbClr val="FF0000"/>
                </a:solidFill>
              </a:rPr>
              <a:t>1</a:t>
            </a:r>
            <a:r>
              <a:rPr lang="tr-TR" sz="3600" dirty="0">
                <a:solidFill>
                  <a:srgbClr val="0000CC"/>
                </a:solidFill>
              </a:rPr>
              <a:t>- Örgün eğitim </a:t>
            </a:r>
            <a:r>
              <a:rPr lang="tr-TR" sz="3600" b="1" dirty="0">
                <a:solidFill>
                  <a:srgbClr val="0000CC"/>
                </a:solidFill>
              </a:rPr>
              <a:t>(</a:t>
            </a:r>
            <a:r>
              <a:rPr lang="tr-TR" sz="3600" b="1" dirty="0" err="1">
                <a:solidFill>
                  <a:srgbClr val="0000CC"/>
                </a:solidFill>
              </a:rPr>
              <a:t>formal</a:t>
            </a:r>
            <a:r>
              <a:rPr lang="tr-TR" sz="3600" b="1" dirty="0">
                <a:solidFill>
                  <a:srgbClr val="0000CC"/>
                </a:solidFill>
              </a:rPr>
              <a:t>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dirty="0">
                <a:solidFill>
                  <a:srgbClr val="FF0000"/>
                </a:solidFill>
              </a:rPr>
              <a:t>2</a:t>
            </a:r>
            <a:r>
              <a:rPr lang="tr-TR" sz="3600" dirty="0">
                <a:solidFill>
                  <a:srgbClr val="0000CC"/>
                </a:solidFill>
              </a:rPr>
              <a:t>- Yaygın eğitim </a:t>
            </a:r>
            <a:r>
              <a:rPr lang="tr-TR" sz="3600" b="1" dirty="0" smtClean="0">
                <a:solidFill>
                  <a:srgbClr val="0000CC"/>
                </a:solidFill>
              </a:rPr>
              <a:t>(</a:t>
            </a:r>
            <a:r>
              <a:rPr lang="tr-TR" sz="3600" b="1" dirty="0" err="1" smtClean="0">
                <a:solidFill>
                  <a:srgbClr val="0000CC"/>
                </a:solidFill>
              </a:rPr>
              <a:t>formal</a:t>
            </a:r>
            <a:r>
              <a:rPr lang="tr-TR" sz="3600" b="1" dirty="0">
                <a:solidFill>
                  <a:srgbClr val="0000CC"/>
                </a:solidFill>
              </a:rPr>
              <a:t>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dirty="0">
                <a:solidFill>
                  <a:srgbClr val="FF0000"/>
                </a:solidFill>
              </a:rPr>
              <a:t>3</a:t>
            </a:r>
            <a:r>
              <a:rPr lang="tr-TR" sz="3600" dirty="0">
                <a:solidFill>
                  <a:srgbClr val="0000CC"/>
                </a:solidFill>
              </a:rPr>
              <a:t>- Algın </a:t>
            </a:r>
            <a:r>
              <a:rPr lang="tr-TR" sz="3600" b="1" dirty="0">
                <a:solidFill>
                  <a:srgbClr val="0000CC"/>
                </a:solidFill>
              </a:rPr>
              <a:t>(</a:t>
            </a:r>
            <a:r>
              <a:rPr lang="tr-TR" sz="3600" b="1" dirty="0" err="1">
                <a:solidFill>
                  <a:srgbClr val="0000CC"/>
                </a:solidFill>
              </a:rPr>
              <a:t>informal</a:t>
            </a:r>
            <a:r>
              <a:rPr lang="tr-TR" sz="3600" b="1" dirty="0">
                <a:solidFill>
                  <a:srgbClr val="0000CC"/>
                </a:solidFill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/>
              <a:t> 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47321A83-2D8F-4ED6-A2DD-6F231A7B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B901127-4AFF-4088-BAFD-897C023A4FBA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16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33798" name="6 Dikdörtgen">
            <a:extLst>
              <a:ext uri="{FF2B5EF4-FFF2-40B4-BE49-F238E27FC236}">
                <a16:creationId xmlns="" xmlns:a16="http://schemas.microsoft.com/office/drawing/2014/main" id="{9DDD2EF7-78B8-4338-B7B9-4E000D187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28625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tr-TR" altLang="tr-TR" sz="4000" b="1">
                <a:solidFill>
                  <a:srgbClr val="FFFF00"/>
                </a:solidFill>
                <a:latin typeface="Verdana" panose="020B0604030504040204" pitchFamily="34" charset="0"/>
              </a:rPr>
              <a:t>YETİŞKİNLERDE</a:t>
            </a:r>
            <a:r>
              <a:rPr lang="tr-TR" altLang="tr-TR" sz="4000" b="1">
                <a:latin typeface="Verdana" panose="020B0604030504040204" pitchFamily="34" charset="0"/>
              </a:rPr>
              <a:t> </a:t>
            </a:r>
            <a:r>
              <a:rPr lang="tr-TR" altLang="tr-TR" sz="4000" b="1">
                <a:solidFill>
                  <a:srgbClr val="FFFF00"/>
                </a:solidFill>
                <a:latin typeface="Verdana" panose="020B0604030504040204" pitchFamily="34" charset="0"/>
              </a:rPr>
              <a:t>ÖĞRENME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CBAC9443-E3B5-4CE7-ABFA-4B3EBC37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B7BCCB2C-2011-43B4-B4EF-F23A839D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86750" cy="4500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Yetişkinler en kolay kendilerini </a:t>
            </a:r>
            <a:r>
              <a:rPr lang="tr-TR" b="1" dirty="0">
                <a:solidFill>
                  <a:srgbClr val="0000CC"/>
                </a:solidFill>
              </a:rPr>
              <a:t>güvende hissettikleri ortamlarda</a:t>
            </a:r>
            <a:r>
              <a:rPr lang="tr-TR" dirty="0">
                <a:solidFill>
                  <a:srgbClr val="0000CC"/>
                </a:solidFill>
              </a:rPr>
              <a:t> öğrenirler. </a:t>
            </a:r>
            <a:endParaRPr lang="tr-TR" b="1" dirty="0">
              <a:solidFill>
                <a:srgbClr val="0000CC"/>
              </a:solidFill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Teorik anlatımlardan uzak </a:t>
            </a:r>
            <a:r>
              <a:rPr lang="tr-TR" b="1" dirty="0">
                <a:solidFill>
                  <a:srgbClr val="0000CC"/>
                </a:solidFill>
              </a:rPr>
              <a:t>uygulamalı </a:t>
            </a:r>
            <a:r>
              <a:rPr lang="tr-TR" dirty="0">
                <a:solidFill>
                  <a:srgbClr val="0000CC"/>
                </a:solidFill>
              </a:rPr>
              <a:t>eğitimlerin ağırlıklı olduğu bir öğrenme tasarımı ile en kolay öğrenirler.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2BB222FC-690D-409E-8089-D4E49703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1E616A7-2985-482D-8D05-B036047BA4E7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17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B004A4D6-4DD8-415F-AF07-58168404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54D2E70-D6A5-4BA2-855E-10AFAECD5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143875" cy="42148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</a:rPr>
              <a:t>Yetişkinler,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 </a:t>
            </a:r>
            <a:r>
              <a:rPr lang="tr-TR" b="1" dirty="0">
                <a:solidFill>
                  <a:srgbClr val="0000CC"/>
                </a:solidFill>
              </a:rPr>
              <a:t>Gelişim dönemleri dikkate alınarak planlanmış </a:t>
            </a:r>
            <a:r>
              <a:rPr lang="tr-TR" dirty="0">
                <a:solidFill>
                  <a:srgbClr val="0000CC"/>
                </a:solidFill>
              </a:rPr>
              <a:t>eğitim öğretim ortamlarında en kolay öğrenirler. 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Eğitimin </a:t>
            </a:r>
            <a:r>
              <a:rPr lang="tr-TR" b="1" dirty="0">
                <a:solidFill>
                  <a:srgbClr val="0000CC"/>
                </a:solidFill>
              </a:rPr>
              <a:t>kendi konularıyla bağlantılı olmasını</a:t>
            </a:r>
            <a:r>
              <a:rPr lang="tr-TR" dirty="0">
                <a:solidFill>
                  <a:srgbClr val="0000CC"/>
                </a:solidFill>
              </a:rPr>
              <a:t> isterler.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00CC"/>
                </a:solidFill>
              </a:rPr>
              <a:t>Gönüllü katılmak </a:t>
            </a:r>
            <a:r>
              <a:rPr lang="tr-TR" dirty="0">
                <a:solidFill>
                  <a:srgbClr val="0000CC"/>
                </a:solidFill>
              </a:rPr>
              <a:t>isterler.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200" dirty="0">
              <a:solidFill>
                <a:srgbClr val="0000CC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69F5DE10-9B8A-4966-AF3E-46B5CEA8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4FA8572-74D4-412F-B474-A93BDC897472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18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468F272B-D154-47BE-9C39-BE9E9557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53064623-61AF-45A4-A9DD-3DDBD2A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3783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chemeClr val="tx1"/>
                </a:solidFill>
              </a:rPr>
              <a:t>Yetişkinler</a:t>
            </a:r>
            <a:r>
              <a:rPr lang="tr-TR" dirty="0">
                <a:solidFill>
                  <a:srgbClr val="0000CC"/>
                </a:solidFill>
              </a:rPr>
              <a:t>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Eğitime </a:t>
            </a:r>
            <a:r>
              <a:rPr lang="tr-TR" b="1" dirty="0">
                <a:solidFill>
                  <a:srgbClr val="0000CC"/>
                </a:solidFill>
              </a:rPr>
              <a:t>etkin olarak katılmak </a:t>
            </a:r>
            <a:r>
              <a:rPr lang="tr-TR" dirty="0">
                <a:solidFill>
                  <a:srgbClr val="0000CC"/>
                </a:solidFill>
              </a:rPr>
              <a:t>isterler.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Eğitimde tek düzelikten hoşlanmazlar, </a:t>
            </a:r>
            <a:r>
              <a:rPr lang="tr-TR" b="1" dirty="0">
                <a:solidFill>
                  <a:srgbClr val="0000CC"/>
                </a:solidFill>
              </a:rPr>
              <a:t>değişiklik isterler.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00CC"/>
                </a:solidFill>
              </a:rPr>
              <a:t>Yapıcı eleştiri </a:t>
            </a:r>
            <a:r>
              <a:rPr lang="tr-TR" dirty="0">
                <a:solidFill>
                  <a:srgbClr val="0000CC"/>
                </a:solidFill>
              </a:rPr>
              <a:t>yapılmasını ve olumlu geribildirim verilmesini isterler.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4E90EFE9-3235-4728-8CBA-521BD427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530B708-CFED-4DE7-A3EF-BB4B91E68779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19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32A36A48-6312-4797-B58F-D7BEEF88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8625"/>
            <a:ext cx="8501063" cy="1571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0" dirty="0">
                <a:solidFill>
                  <a:srgbClr val="FF0000"/>
                </a:solidFill>
                <a:effectLst/>
              </a:rPr>
              <a:t>Ancak amaçları ve hedef kitlesi itibari ile </a:t>
            </a:r>
            <a:r>
              <a:rPr lang="tr-TR" sz="2800" dirty="0">
                <a:solidFill>
                  <a:srgbClr val="FF0000"/>
                </a:solidFill>
                <a:effectLst/>
              </a:rPr>
              <a:t>Yetişkin Eğitimine Göre Yetişkin Kimdir? </a:t>
            </a:r>
            <a:r>
              <a:rPr lang="tr-T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sz="4000" dirty="0">
                <a:solidFill>
                  <a:srgbClr val="FFFF00"/>
                </a:solidFill>
              </a:rPr>
              <a:t>Yetişkin (Özellikleri)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06AB1E9A-18E1-4B46-BCDF-C6265CD5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28813"/>
            <a:ext cx="8569325" cy="47148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Benlik algısı gelişmiş,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Sıkı otoriteden hoşlanmayan,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Deneyim birikimine sahip,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Yönetilmekten hoşlanmayan,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Karşı karşıya kaldığı sorunlara çözüm getirebilecek öğrenmelere ilgi duyan,</a:t>
            </a:r>
          </a:p>
          <a:p>
            <a:pPr>
              <a:spcBef>
                <a:spcPts val="300"/>
              </a:spcBef>
            </a:pPr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A67F1B66-8D05-452C-ABD9-94058678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E251282-1FFA-493C-851B-C506C7EB6791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6535AF1D-6252-418A-8F41-2706DECE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86750" cy="9286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>
                <a:solidFill>
                  <a:srgbClr val="FFFF00"/>
                </a:solidFill>
              </a:rPr>
              <a:t>Yetişkinlerde Öğrenme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B6099C9-6C0E-400D-BF15-15BF32EF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175625" cy="4500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chemeClr val="tx1"/>
                </a:solidFill>
              </a:rPr>
              <a:t>YETİŞKİN;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Yaşı ve eğitime katılma nedeni ne olursa olsun bütün yetişkinlerin ortak beklentisi </a:t>
            </a:r>
            <a:r>
              <a:rPr lang="tr-TR" b="1" dirty="0">
                <a:solidFill>
                  <a:srgbClr val="0000CC"/>
                </a:solidFill>
              </a:rPr>
              <a:t>gereksinimlerinin karşılandığı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iyi bir eğitim almaktır.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8876FA6-9D52-4560-9D4F-20BCF3EA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C4BB646-886D-40C2-9094-5EDAAE80EB6B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20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86815ABF-7C24-4118-AD05-F2FDBB99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57200"/>
            <a:ext cx="8110537" cy="11858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Yetişkinler için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en başarılı öğrenme yolları;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A14AF35F-E7C9-41C6-94FA-B50C0E84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7BB42D9-151F-428B-BBE1-F51C3A896497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21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grpSp>
        <p:nvGrpSpPr>
          <p:cNvPr id="38916" name="Group 4">
            <a:extLst>
              <a:ext uri="{FF2B5EF4-FFF2-40B4-BE49-F238E27FC236}">
                <a16:creationId xmlns="" xmlns:a16="http://schemas.microsoft.com/office/drawing/2014/main" id="{1BA748D7-1017-4E5A-BEAD-13C63A569278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1830388"/>
            <a:ext cx="5522913" cy="4386262"/>
            <a:chOff x="671" y="1078"/>
            <a:chExt cx="3478" cy="2899"/>
          </a:xfrm>
        </p:grpSpPr>
        <p:grpSp>
          <p:nvGrpSpPr>
            <p:cNvPr id="38918" name="Group 5">
              <a:extLst>
                <a:ext uri="{FF2B5EF4-FFF2-40B4-BE49-F238E27FC236}">
                  <a16:creationId xmlns="" xmlns:a16="http://schemas.microsoft.com/office/drawing/2014/main" id="{99F9DF09-50CB-43E1-8B65-49B66277F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1078"/>
              <a:ext cx="1219" cy="499"/>
              <a:chOff x="671" y="1078"/>
              <a:chExt cx="1219" cy="499"/>
            </a:xfrm>
          </p:grpSpPr>
          <p:pic>
            <p:nvPicPr>
              <p:cNvPr id="38941" name="Picture 6">
                <a:extLst>
                  <a:ext uri="{FF2B5EF4-FFF2-40B4-BE49-F238E27FC236}">
                    <a16:creationId xmlns="" xmlns:a16="http://schemas.microsoft.com/office/drawing/2014/main" id="{53697C8A-FB8B-4E1F-B587-8B91ADBF0A4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107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7">
                <a:extLst>
                  <a:ext uri="{FF2B5EF4-FFF2-40B4-BE49-F238E27FC236}">
                    <a16:creationId xmlns="" xmlns:a16="http://schemas.microsoft.com/office/drawing/2014/main" id="{01341D3B-82C9-40B8-8765-818D6381A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118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10%</a:t>
                </a:r>
              </a:p>
            </p:txBody>
          </p:sp>
        </p:grpSp>
        <p:grpSp>
          <p:nvGrpSpPr>
            <p:cNvPr id="38919" name="Group 8">
              <a:extLst>
                <a:ext uri="{FF2B5EF4-FFF2-40B4-BE49-F238E27FC236}">
                  <a16:creationId xmlns="" xmlns:a16="http://schemas.microsoft.com/office/drawing/2014/main" id="{A43F3A08-DBAF-4250-B03B-8ADE77799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1558"/>
              <a:ext cx="1219" cy="499"/>
              <a:chOff x="671" y="1558"/>
              <a:chExt cx="1219" cy="499"/>
            </a:xfrm>
          </p:grpSpPr>
          <p:pic>
            <p:nvPicPr>
              <p:cNvPr id="38939" name="Picture 9">
                <a:extLst>
                  <a:ext uri="{FF2B5EF4-FFF2-40B4-BE49-F238E27FC236}">
                    <a16:creationId xmlns="" xmlns:a16="http://schemas.microsoft.com/office/drawing/2014/main" id="{A5FE16ED-B8D6-473B-95E9-E9FDCF21F04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155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10">
                <a:extLst>
                  <a:ext uri="{FF2B5EF4-FFF2-40B4-BE49-F238E27FC236}">
                    <a16:creationId xmlns="" xmlns:a16="http://schemas.microsoft.com/office/drawing/2014/main" id="{6F54FF71-2688-4455-B345-0945AFA24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1660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20%</a:t>
                </a:r>
              </a:p>
            </p:txBody>
          </p:sp>
        </p:grpSp>
        <p:grpSp>
          <p:nvGrpSpPr>
            <p:cNvPr id="38920" name="Group 11">
              <a:extLst>
                <a:ext uri="{FF2B5EF4-FFF2-40B4-BE49-F238E27FC236}">
                  <a16:creationId xmlns="" xmlns:a16="http://schemas.microsoft.com/office/drawing/2014/main" id="{992A58D8-3AC4-4942-AAD0-A58435781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2038"/>
              <a:ext cx="1219" cy="499"/>
              <a:chOff x="671" y="2038"/>
              <a:chExt cx="1219" cy="499"/>
            </a:xfrm>
          </p:grpSpPr>
          <p:pic>
            <p:nvPicPr>
              <p:cNvPr id="38937" name="Picture 12">
                <a:extLst>
                  <a:ext uri="{FF2B5EF4-FFF2-40B4-BE49-F238E27FC236}">
                    <a16:creationId xmlns="" xmlns:a16="http://schemas.microsoft.com/office/drawing/2014/main" id="{4CE7A6A9-A47D-4464-A56A-7070151B239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203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13">
                <a:extLst>
                  <a:ext uri="{FF2B5EF4-FFF2-40B4-BE49-F238E27FC236}">
                    <a16:creationId xmlns="" xmlns:a16="http://schemas.microsoft.com/office/drawing/2014/main" id="{66558002-7FFA-43C0-A0B0-B9D1D348F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214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30%</a:t>
                </a:r>
              </a:p>
            </p:txBody>
          </p:sp>
        </p:grpSp>
        <p:grpSp>
          <p:nvGrpSpPr>
            <p:cNvPr id="38921" name="Group 14">
              <a:extLst>
                <a:ext uri="{FF2B5EF4-FFF2-40B4-BE49-F238E27FC236}">
                  <a16:creationId xmlns="" xmlns:a16="http://schemas.microsoft.com/office/drawing/2014/main" id="{3279D416-7054-4C2D-A734-EF20C570B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2518"/>
              <a:ext cx="1219" cy="499"/>
              <a:chOff x="671" y="2518"/>
              <a:chExt cx="1219" cy="499"/>
            </a:xfrm>
          </p:grpSpPr>
          <p:pic>
            <p:nvPicPr>
              <p:cNvPr id="38935" name="Picture 15">
                <a:extLst>
                  <a:ext uri="{FF2B5EF4-FFF2-40B4-BE49-F238E27FC236}">
                    <a16:creationId xmlns="" xmlns:a16="http://schemas.microsoft.com/office/drawing/2014/main" id="{0BB07E97-40C9-4D7B-8FAB-CCC36892A1A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251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16">
                <a:extLst>
                  <a:ext uri="{FF2B5EF4-FFF2-40B4-BE49-F238E27FC236}">
                    <a16:creationId xmlns="" xmlns:a16="http://schemas.microsoft.com/office/drawing/2014/main" id="{C59BFE94-EC0A-44D6-8EA7-6A8D55CCC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2620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50%</a:t>
                </a:r>
              </a:p>
            </p:txBody>
          </p:sp>
        </p:grpSp>
        <p:grpSp>
          <p:nvGrpSpPr>
            <p:cNvPr id="38922" name="Group 17">
              <a:extLst>
                <a:ext uri="{FF2B5EF4-FFF2-40B4-BE49-F238E27FC236}">
                  <a16:creationId xmlns="" xmlns:a16="http://schemas.microsoft.com/office/drawing/2014/main" id="{26AE4560-26AE-426D-9D61-860C46D5E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2998"/>
              <a:ext cx="1219" cy="499"/>
              <a:chOff x="671" y="2998"/>
              <a:chExt cx="1219" cy="499"/>
            </a:xfrm>
          </p:grpSpPr>
          <p:pic>
            <p:nvPicPr>
              <p:cNvPr id="38933" name="Picture 18">
                <a:extLst>
                  <a:ext uri="{FF2B5EF4-FFF2-40B4-BE49-F238E27FC236}">
                    <a16:creationId xmlns="" xmlns:a16="http://schemas.microsoft.com/office/drawing/2014/main" id="{8FB4D1D8-C475-4476-9D55-C13EC84509C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299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19">
                <a:extLst>
                  <a:ext uri="{FF2B5EF4-FFF2-40B4-BE49-F238E27FC236}">
                    <a16:creationId xmlns="" xmlns:a16="http://schemas.microsoft.com/office/drawing/2014/main" id="{F843028E-61A9-4F38-BF1A-F234BD0B7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310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70%</a:t>
                </a:r>
              </a:p>
            </p:txBody>
          </p:sp>
        </p:grpSp>
        <p:grpSp>
          <p:nvGrpSpPr>
            <p:cNvPr id="38923" name="Group 20">
              <a:extLst>
                <a:ext uri="{FF2B5EF4-FFF2-40B4-BE49-F238E27FC236}">
                  <a16:creationId xmlns="" xmlns:a16="http://schemas.microsoft.com/office/drawing/2014/main" id="{7509060B-9361-44C8-A653-227A1CD9C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3478"/>
              <a:ext cx="1219" cy="499"/>
              <a:chOff x="671" y="3478"/>
              <a:chExt cx="1219" cy="499"/>
            </a:xfrm>
          </p:grpSpPr>
          <p:pic>
            <p:nvPicPr>
              <p:cNvPr id="38931" name="Picture 21">
                <a:extLst>
                  <a:ext uri="{FF2B5EF4-FFF2-40B4-BE49-F238E27FC236}">
                    <a16:creationId xmlns="" xmlns:a16="http://schemas.microsoft.com/office/drawing/2014/main" id="{66FC41A9-46B6-41E5-AA49-6A2573C86FD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347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22">
                <a:extLst>
                  <a:ext uri="{FF2B5EF4-FFF2-40B4-BE49-F238E27FC236}">
                    <a16:creationId xmlns="" xmlns:a16="http://schemas.microsoft.com/office/drawing/2014/main" id="{49A75724-C5E6-452C-97CB-2A44BFC97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" y="3580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2075" tIns="46038" rIns="92075" bIns="46038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2400" kern="0">
                    <a:solidFill>
                      <a:srgbClr val="FFFF00"/>
                    </a:solidFill>
                    <a:latin typeface="Arial Rounded MT Bold" pitchFamily="34" charset="0"/>
                    <a:cs typeface="+mn-cs"/>
                  </a:rPr>
                  <a:t>90%</a:t>
                </a:r>
              </a:p>
            </p:txBody>
          </p:sp>
        </p:grp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48048881-972B-4E89-8280-5684BFDDB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152"/>
              <a:ext cx="85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OKUMA</a:t>
              </a:r>
            </a:p>
          </p:txBody>
        </p:sp>
        <p:sp>
          <p:nvSpPr>
            <p:cNvPr id="13" name="Rectangle 24">
              <a:extLst>
                <a:ext uri="{FF2B5EF4-FFF2-40B4-BE49-F238E27FC236}">
                  <a16:creationId xmlns="" xmlns:a16="http://schemas.microsoft.com/office/drawing/2014/main" id="{9E0EA532-4D81-4D5B-A690-031023C49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632"/>
              <a:ext cx="849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DUYMA</a:t>
              </a:r>
            </a:p>
          </p:txBody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3EE00544-22C7-4EDD-81E1-1FA0DDAE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111"/>
              <a:ext cx="91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  <a:cs typeface="Arial" charset="0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GÖRME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="" xmlns:a16="http://schemas.microsoft.com/office/drawing/2014/main" id="{D748E2CF-D9F2-4853-BB3E-61FDC426F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92"/>
              <a:ext cx="200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  <a:cs typeface="Arial" charset="0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DUYMA</a:t>
              </a:r>
              <a:r>
                <a:rPr lang="tr-TR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 VE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 GÖRME</a:t>
              </a:r>
            </a:p>
          </p:txBody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AE07B485-72A8-44CD-89D6-D2DB51583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72"/>
              <a:ext cx="112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  <a:cs typeface="Arial" charset="0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SÖYLEME</a:t>
              </a:r>
            </a:p>
          </p:txBody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C3DE6F92-DEAE-4C61-98A7-36D0EE76A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84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b="1" kern="0" dirty="0">
                  <a:solidFill>
                    <a:srgbClr val="FFFF00"/>
                  </a:solidFill>
                  <a:latin typeface="Garamond"/>
                  <a:cs typeface="Arial" charset="0"/>
                </a:rPr>
                <a:t> </a:t>
              </a:r>
              <a:r>
                <a:rPr lang="en-AU" sz="2400" b="1" kern="0" dirty="0">
                  <a:solidFill>
                    <a:srgbClr val="0000CC"/>
                  </a:solidFill>
                  <a:latin typeface="Garamond"/>
                  <a:cs typeface="Arial" charset="0"/>
                </a:rPr>
                <a:t>YAPMA</a:t>
              </a:r>
            </a:p>
          </p:txBody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00D23E91-AF4E-4157-9AB4-94C1723F9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159"/>
              <a:ext cx="11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514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800" b="1" kern="0" dirty="0">
                <a:solidFill>
                  <a:srgbClr val="FFFF00"/>
                </a:solidFill>
                <a:latin typeface="Garamond"/>
                <a:cs typeface="Arial" charset="0"/>
              </a:endParaRPr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EB4A005B-BD19-44F4-903A-33F3BA7E79FD}"/>
              </a:ext>
            </a:extLst>
          </p:cNvPr>
          <p:cNvSpPr txBox="1"/>
          <p:nvPr/>
        </p:nvSpPr>
        <p:spPr>
          <a:xfrm>
            <a:off x="5508625" y="6022975"/>
            <a:ext cx="2603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Yapma+ ….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0DE4C12A-0FF6-4F54-BD5D-136743E9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8675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Yetişkinlerin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Öğrenme Engelleri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B4EC53F-B6C0-445C-A449-45ED625E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143875" cy="4500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00CC"/>
                </a:solidFill>
              </a:rPr>
              <a:t>Korku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(örn; eleştirilmek, gülünç olma, aşağılanma) içsel etken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00CC"/>
                </a:solidFill>
              </a:rPr>
              <a:t>Güvensizlik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(örn; özgüven eksikliği, sosyal açıdan yetersiz olma)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9DDE10A0-CF0D-4852-B3AF-4F64A63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FDD6A91-1044-4385-830D-520C207DA6CF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22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7B5CA153-55C5-4A7F-9D74-EFA9879B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0715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Yetişkinlerin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Öğrenme Engelleri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2FF184E0-3574-4263-A1E5-3DB613DC4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43063"/>
            <a:ext cx="8280400" cy="4378325"/>
          </a:xfrm>
        </p:spPr>
        <p:txBody>
          <a:bodyPr>
            <a:no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CC"/>
                </a:solidFill>
              </a:rPr>
              <a:t>Olumsuz Deneyim</a:t>
            </a:r>
            <a:r>
              <a:rPr lang="tr-TR" sz="2400" dirty="0">
                <a:solidFill>
                  <a:srgbClr val="0000CC"/>
                </a:solidFill>
              </a:rPr>
              <a:t>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>
                <a:solidFill>
                  <a:srgbClr val="0000CC"/>
                </a:solidFill>
              </a:rPr>
              <a:t>(örn; önceki deneyimler (örgün vs), öğrenilmiş çaresizlik ve isteksizlik)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CC"/>
                </a:solidFill>
              </a:rPr>
              <a:t>Zaman</a:t>
            </a:r>
            <a:r>
              <a:rPr lang="tr-TR" sz="2400" dirty="0">
                <a:solidFill>
                  <a:srgbClr val="0000CC"/>
                </a:solidFill>
              </a:rPr>
              <a:t>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>
                <a:solidFill>
                  <a:srgbClr val="0000CC"/>
                </a:solidFill>
              </a:rPr>
              <a:t>(örn; ev sorumlulukları, çocuklar, çalışma koşulları)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CC"/>
                </a:solidFill>
              </a:rPr>
              <a:t>Mekan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>
                <a:solidFill>
                  <a:srgbClr val="0000CC"/>
                </a:solidFill>
              </a:rPr>
              <a:t>(örn; ışık, temizlik, ısınma) dışsal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788AF61E-9E01-4711-BC76-6987EE2E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734BA3A-CB0B-47AA-9A2F-3D31FA5BDBFE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23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1AC4223D-0760-4CEF-8F22-FE040CC1C5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500063"/>
            <a:ext cx="7999412" cy="12207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altLang="tr-TR">
                <a:solidFill>
                  <a:srgbClr val="FFFF00"/>
                </a:solidFill>
                <a:effectLst/>
              </a:rPr>
              <a:t>Yetişkin Eğitimcide </a:t>
            </a:r>
            <a:br>
              <a:rPr lang="tr-TR" altLang="tr-TR">
                <a:solidFill>
                  <a:srgbClr val="FFFF00"/>
                </a:solidFill>
                <a:effectLst/>
              </a:rPr>
            </a:br>
            <a:r>
              <a:rPr lang="tr-TR" altLang="tr-TR">
                <a:solidFill>
                  <a:srgbClr val="FFFF00"/>
                </a:solidFill>
                <a:effectLst/>
              </a:rPr>
              <a:t>Bulunması Gereken Özellikler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4A3B3C4B-7A2D-4A07-BA34-7EF97829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28813"/>
            <a:ext cx="8104188" cy="39290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Yetişkin öğrenenleri iyi tanımalı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Sürekli kendini yenilemeli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Amaç ve Kazanımları iyi belirlemeli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Yöntem ve Teknikleri iyi kullanmalı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Medya ve Materyalleri doğru seçmeli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0D3BD683-B53E-4BDA-BAD9-A8C49B43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AD93C0F-8463-4EC2-8813-02B96E63A2FD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24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Başlık 2">
            <a:extLst>
              <a:ext uri="{FF2B5EF4-FFF2-40B4-BE49-F238E27FC236}">
                <a16:creationId xmlns="" xmlns:a16="http://schemas.microsoft.com/office/drawing/2014/main" id="{E5D80EFD-B400-4229-B169-8229AADFBF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428625"/>
            <a:ext cx="78549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tr-TR" altLang="tr-TR">
                <a:solidFill>
                  <a:srgbClr val="FFFF00"/>
                </a:solidFill>
                <a:effectLst/>
              </a:rPr>
              <a:t>Yetişkin Eğitimcide Bulunması Gereken Özellikler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42CA920-8AD8-41AE-90CF-64B5C20D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00188"/>
            <a:ext cx="8286750" cy="4572000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Kursiyerlerin öğrenmeyi içselleştirmelerini sağlamalı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Eleştiriye açık olmalı ve kriz yönetebilmeli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Geribildirim almalı ve vermeli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b="1" u="sng" dirty="0">
                <a:solidFill>
                  <a:srgbClr val="0000CC"/>
                </a:solidFill>
              </a:rPr>
              <a:t>Tutarlı, Kapsayıcı, Sabırlı ve Esnek olabilmeli (</a:t>
            </a:r>
            <a:r>
              <a:rPr lang="tr-TR" sz="3000" b="1" u="sng" dirty="0" err="1">
                <a:solidFill>
                  <a:srgbClr val="0000CC"/>
                </a:solidFill>
              </a:rPr>
              <a:t>Farabi</a:t>
            </a:r>
            <a:r>
              <a:rPr lang="tr-TR" sz="3000" b="1" u="sng" dirty="0">
                <a:solidFill>
                  <a:srgbClr val="0000CC"/>
                </a:solidFill>
              </a:rPr>
              <a:t>)</a:t>
            </a:r>
            <a:endParaRPr lang="tr-TR" sz="3000" b="1" dirty="0">
              <a:solidFill>
                <a:srgbClr val="0000CC"/>
              </a:solidFill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000" dirty="0">
                <a:solidFill>
                  <a:srgbClr val="0000CC"/>
                </a:solidFill>
              </a:rPr>
              <a:t>Empati yapabilmeli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1A86E7E8-8DDF-46C6-9DF8-D71E98D4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2F5D847-3521-4E64-B2EE-65D720DEC943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25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911A13E5-4014-449E-B181-EBDE2D66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99413" cy="1095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  <a:t/>
            </a:r>
            <a:b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Bir Yetişkin Eğitimcinin </a:t>
            </a:r>
            <a:r>
              <a:rPr lang="tr-TR" sz="3100" dirty="0">
                <a:solidFill>
                  <a:srgbClr val="FFFF00"/>
                </a:solidFill>
                <a:effectLst/>
              </a:rPr>
              <a:t/>
            </a:r>
            <a:br>
              <a:rPr lang="tr-TR" sz="3100" dirty="0">
                <a:solidFill>
                  <a:srgbClr val="FFFF00"/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Kendisine Sorması Gereken Sorular</a:t>
            </a:r>
            <a:endParaRPr lang="tr-TR" sz="31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45B745D5-8ABC-4166-A2ED-637BBA93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43063"/>
            <a:ext cx="8569325" cy="43783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Yetişkin öğrenenlerin özelliklerini biliyor muyum?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Yetişkin öğrenenlere yetişkin bireyler olarak yaklaşıyor muyum?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Yetişkin öğreneni kendi evindeymiş gibi hissettirebiliyor muyum?</a:t>
            </a:r>
          </a:p>
          <a:p>
            <a:pPr>
              <a:buFont typeface="Wingdings 2" panose="05020102010507070707" pitchFamily="18" charset="2"/>
              <a:buNone/>
            </a:pPr>
            <a:endParaRPr lang="tr-TR" altLang="tr-TR" sz="2200">
              <a:solidFill>
                <a:srgbClr val="0000CC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998A9B22-4712-46D4-8897-A8E12030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C073F89-D347-4BD9-835F-E01FC8E59D1E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26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52963292-FEA9-41DF-A625-568D475E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99413" cy="1095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  <a:t/>
            </a:r>
            <a:b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Bir Yetişkin Eğitimcinin </a:t>
            </a:r>
            <a:r>
              <a:rPr lang="tr-TR" sz="3100" dirty="0">
                <a:solidFill>
                  <a:srgbClr val="FFFF00"/>
                </a:solidFill>
                <a:effectLst/>
              </a:rPr>
              <a:t/>
            </a:r>
            <a:br>
              <a:rPr lang="tr-TR" sz="3100" dirty="0">
                <a:solidFill>
                  <a:srgbClr val="FFFF00"/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Kendisine Sorması Gereken Sorular</a:t>
            </a:r>
            <a:endParaRPr lang="tr-TR" sz="31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78E187A3-4FF0-4B16-8F27-1BBECCCB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4464050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 öğrenenlerin birbirlerini tanımalarına fırsat veriyor muyum?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Etkili iletişim kurabiliyor muyum?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 öğrenenleri tartışmaya teşvik ediyor muyum?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Yetişkin öğrenenlerin dikkatini arttırabiliyor muyum?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656DE05B-FF85-4F70-84CA-19F63A9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620633C-2B29-4221-8120-51F208893C0E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27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8A126347-1414-43E4-9174-996353FA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7999413" cy="1095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  <a:t/>
            </a:r>
            <a:br>
              <a:rPr lang="nb-NO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Bir Yetişkin Eğitimcinin </a:t>
            </a:r>
            <a:r>
              <a:rPr lang="tr-TR" sz="3100" dirty="0">
                <a:solidFill>
                  <a:srgbClr val="FFFF00"/>
                </a:solidFill>
                <a:effectLst/>
              </a:rPr>
              <a:t/>
            </a:r>
            <a:br>
              <a:rPr lang="tr-TR" sz="3100" dirty="0">
                <a:solidFill>
                  <a:srgbClr val="FFFF00"/>
                </a:solidFill>
                <a:effectLst/>
              </a:rPr>
            </a:br>
            <a:r>
              <a:rPr lang="nb-NO" sz="3100" dirty="0">
                <a:solidFill>
                  <a:srgbClr val="FFFF00"/>
                </a:solidFill>
                <a:effectLst/>
              </a:rPr>
              <a:t>Kendisine Sorması Gereken Sorular</a:t>
            </a:r>
            <a:endParaRPr lang="tr-TR" sz="310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43982F0D-6F3E-4604-BA55-A7DD326C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569325" cy="44640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Yetişkin öğrenenleri üretmeye teşvik edebiliyor muyum?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>
                <a:solidFill>
                  <a:srgbClr val="0000CC"/>
                </a:solidFill>
              </a:rPr>
              <a:t>Dersi yetişkin öğrenenlerin ihtiyaçlarına göre düzenleyebiliyor muyum?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alt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756D3C17-421B-4C90-8182-288CF0D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3513490-BEFA-474C-B6D3-9041246966D8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28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9161FE2-0F0B-478F-B1FD-C27C4217467E}"/>
              </a:ext>
            </a:extLst>
          </p:cNvPr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Oval 28">
            <a:extLst>
              <a:ext uri="{FF2B5EF4-FFF2-40B4-BE49-F238E27FC236}">
                <a16:creationId xmlns="" xmlns:a16="http://schemas.microsoft.com/office/drawing/2014/main" id="{A7EC8F9C-5431-43D2-A5EC-2F92DD4E542A}"/>
              </a:ext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Oval 28">
            <a:extLst>
              <a:ext uri="{FF2B5EF4-FFF2-40B4-BE49-F238E27FC236}">
                <a16:creationId xmlns="" xmlns:a16="http://schemas.microsoft.com/office/drawing/2014/main" id="{B427DA92-B1EC-4026-A419-D78D6A5764CE}"/>
              </a:ext>
            </a:extLst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Oval 28">
            <a:extLst>
              <a:ext uri="{FF2B5EF4-FFF2-40B4-BE49-F238E27FC236}">
                <a16:creationId xmlns="" xmlns:a16="http://schemas.microsoft.com/office/drawing/2014/main" id="{42CEBB8B-53C2-4869-9D28-19626C9628FA}"/>
              </a:ext>
            </a:extLst>
          </p:cNvPr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Rectangle 24">
            <a:extLst>
              <a:ext uri="{FF2B5EF4-FFF2-40B4-BE49-F238E27FC236}">
                <a16:creationId xmlns="" xmlns:a16="http://schemas.microsoft.com/office/drawing/2014/main" id="{2BA5C0FC-0CEC-46B0-939A-047D3B109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428625"/>
            <a:ext cx="6757987" cy="4079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000" dirty="0"/>
              <a:t>Yetişkin Eğitimi Ortamında Etkili İletişim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18314AD-7C67-409A-AE1B-3E7B6D859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2">
            <a:extLst>
              <a:ext uri="{FF2B5EF4-FFF2-40B4-BE49-F238E27FC236}">
                <a16:creationId xmlns="" xmlns:a16="http://schemas.microsoft.com/office/drawing/2014/main" id="{0D4AF2E0-1747-4025-9C06-62BD91A4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285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Yetişkin Eğitimine Göre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 (özellikleri)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4EC88BA3-911C-46BC-A919-BDAA0CBB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43063"/>
            <a:ext cx="8605838" cy="50006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Aynı zamanda yetişkin;</a:t>
            </a:r>
          </a:p>
          <a:p>
            <a:pPr marL="265176" indent="-2651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Dayatmadan hoşlanmayan, </a:t>
            </a:r>
          </a:p>
          <a:p>
            <a:pPr marL="265176" indent="-2651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Davranış değişikliğine direnebilen,</a:t>
            </a:r>
          </a:p>
          <a:p>
            <a:pPr marL="265176" indent="-2651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Zaman zaman zor seçimler yapmak durumunda kalan,</a:t>
            </a:r>
          </a:p>
          <a:p>
            <a:pPr marL="265176" indent="-26517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Gereksinmelerine göre hareket eden,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9F5722BD-8FDC-411D-985E-03ED4AF1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B2A028C-79FC-41FD-9D69-D1B035645C7C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C268340F-EA86-40FD-BB5A-0D580FFB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76250"/>
            <a:ext cx="7926387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 Eğitimi Ortamlarında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Yetişkinlerle İletişim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2F13F247-81EA-4593-ABE4-510CC6E6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8286750" cy="4572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dirty="0">
                <a:solidFill>
                  <a:srgbClr val="0000CC"/>
                </a:solidFill>
              </a:rPr>
              <a:t>Yetişkinlerle gerçekleştirdiğiniz öğretim faaliyeti esnasında mesajınızı iletirken </a:t>
            </a:r>
            <a:r>
              <a:rPr lang="tr-TR" altLang="tr-TR" b="1" dirty="0">
                <a:solidFill>
                  <a:srgbClr val="0000CC"/>
                </a:solidFill>
              </a:rPr>
              <a:t>sözcük seçiminiz </a:t>
            </a:r>
            <a:r>
              <a:rPr lang="tr-TR" altLang="tr-TR" dirty="0">
                <a:solidFill>
                  <a:srgbClr val="0000CC"/>
                </a:solidFill>
              </a:rPr>
              <a:t>ve sesinizin yanı sıra,</a:t>
            </a:r>
          </a:p>
          <a:p>
            <a:pPr marL="0" indent="0" algn="just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dirty="0">
                <a:solidFill>
                  <a:srgbClr val="0000CC"/>
                </a:solidFill>
              </a:rPr>
              <a:t>görünüşünüz, duruşunuz, göz temasınız, yüz ifadeleriniz, </a:t>
            </a:r>
            <a:r>
              <a:rPr lang="tr-TR" altLang="tr-TR" u="sng" dirty="0">
                <a:solidFill>
                  <a:srgbClr val="0000CC"/>
                </a:solidFill>
              </a:rPr>
              <a:t>baş ve el, kol hareketleriniz </a:t>
            </a:r>
            <a:r>
              <a:rPr lang="tr-TR" altLang="tr-TR" dirty="0">
                <a:solidFill>
                  <a:srgbClr val="0000CC"/>
                </a:solidFill>
              </a:rPr>
              <a:t>ile giydiğiniz kıyafetleriniz etkili olur. </a:t>
            </a:r>
          </a:p>
          <a:p>
            <a:pPr marL="0" indent="0" algn="r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dirty="0">
                <a:solidFill>
                  <a:srgbClr val="0000CC"/>
                </a:solidFill>
              </a:rPr>
              <a:t>(</a:t>
            </a:r>
            <a:r>
              <a:rPr lang="tr-TR" altLang="tr-TR" dirty="0" err="1">
                <a:solidFill>
                  <a:srgbClr val="0000CC"/>
                </a:solidFill>
              </a:rPr>
              <a:t>Yard</a:t>
            </a:r>
            <a:r>
              <a:rPr lang="tr-TR" altLang="tr-TR" dirty="0">
                <a:solidFill>
                  <a:srgbClr val="0000CC"/>
                </a:solidFill>
              </a:rPr>
              <a:t>. Doç. Dr. Hüseyin Kaygın)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018B605C-848F-438E-8783-290C5410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CE05083-8EC2-438F-8017-2C8F69B59605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30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F33B373-2A48-4996-BA2D-B7A948949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357188"/>
            <a:ext cx="3071812" cy="5572125"/>
          </a:xfrm>
        </p:spPr>
      </p:pic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D3C6737A-8641-4A38-9EAF-73759B9E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EA48A2E-5318-43B1-B4EE-A65B1D38FD28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31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E98E0647-AB02-4C98-9DED-D59CA5C01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714875"/>
            <a:ext cx="4216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tr-TR" altLang="tr-TR" sz="2200">
                <a:solidFill>
                  <a:srgbClr val="0000CC"/>
                </a:solidFill>
                <a:latin typeface="Verdana" panose="020B0604030504040204" pitchFamily="34" charset="0"/>
              </a:rPr>
              <a:t>Ortamına uygun giyinmek önemlidir.</a:t>
            </a:r>
          </a:p>
          <a:p>
            <a:pPr eaLnBrk="1" hangingPunct="1"/>
            <a:endParaRPr lang="tr-TR" altLang="tr-TR">
              <a:latin typeface="Verdana" panose="020B0604030504040204" pitchFamily="34" charset="0"/>
            </a:endParaRPr>
          </a:p>
          <a:p>
            <a:pPr eaLnBrk="1" hangingPunct="1"/>
            <a:r>
              <a:rPr lang="tr-TR" altLang="tr-TR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0FE02BDC-3F81-4592-A8FF-662C05B0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358188" cy="6143625"/>
          </a:xfrm>
        </p:spPr>
        <p:txBody>
          <a:bodyPr>
            <a:normAutofit fontScale="25000" lnSpcReduction="20000"/>
          </a:bodyPr>
          <a:lstStyle/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11200" b="1" dirty="0">
                <a:solidFill>
                  <a:srgbClr val="FFFF00"/>
                </a:solidFill>
              </a:rPr>
              <a:t>Yetişkin eğitimi ortamlarında iletişimi olumsuz etkileyen durumlar;</a:t>
            </a:r>
            <a:endParaRPr lang="tr-TR" sz="8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Kursiyerlerin adlarını öğrenememek </a:t>
            </a: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Kursiyerlerin dikkatini çekmek için tahtaya, masaya ya da derslikteki herhangi bir objeye vurmak</a:t>
            </a: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Kursiyerle uygun göz teması süresini kullanmayarak, duvara, başka yerlere bakmak (göz teması önemli)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1B053BB3-FA7F-4AA1-ABC1-F94B72B3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E8E8AF9-774E-4596-B184-B246CC7F4421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32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B8626F02-AA27-4D61-8B0A-3FD2D140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428625"/>
            <a:ext cx="8358188" cy="6143625"/>
          </a:xfrm>
        </p:spPr>
        <p:txBody>
          <a:bodyPr>
            <a:normAutofit fontScale="25000" lnSpcReduction="20000"/>
          </a:bodyPr>
          <a:lstStyle/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9800" b="1" dirty="0">
                <a:solidFill>
                  <a:srgbClr val="FFFF00"/>
                </a:solidFill>
              </a:rPr>
              <a:t>Yetişkin eğitimi ortamlarında iletişimi olumsuz etkileyen durumlar;</a:t>
            </a:r>
            <a:endParaRPr lang="tr-TR" sz="9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dirty="0">
                <a:solidFill>
                  <a:srgbClr val="0000CC"/>
                </a:solidFill>
              </a:rPr>
              <a:t>Derslikte, kursiyerlerin eğitici ve birbirleri ile </a:t>
            </a:r>
            <a:r>
              <a:rPr lang="tr-TR" sz="11200" b="1" dirty="0">
                <a:solidFill>
                  <a:srgbClr val="0000CC"/>
                </a:solidFill>
              </a:rPr>
              <a:t>iletişimini kısıtlayıcı bir oturma </a:t>
            </a:r>
            <a:r>
              <a:rPr lang="tr-TR" sz="11200" dirty="0">
                <a:solidFill>
                  <a:srgbClr val="0000CC"/>
                </a:solidFill>
              </a:rPr>
              <a:t>düzeninin olması (sözlü ve sözsüz iletişimde mimiklerin önemi)</a:t>
            </a: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11200" b="1" dirty="0">
                <a:solidFill>
                  <a:srgbClr val="0000CC"/>
                </a:solidFill>
              </a:rPr>
              <a:t>Cep telefonunun </a:t>
            </a:r>
            <a:r>
              <a:rPr lang="tr-TR" sz="11200" dirty="0">
                <a:solidFill>
                  <a:srgbClr val="0000CC"/>
                </a:solidFill>
              </a:rPr>
              <a:t>sesinin açık kalması </a:t>
            </a:r>
            <a:r>
              <a:rPr lang="tr-TR" sz="11200" dirty="0">
                <a:solidFill>
                  <a:srgbClr val="0070C0"/>
                </a:solidFill>
              </a:rPr>
              <a:t>(</a:t>
            </a:r>
            <a:r>
              <a:rPr lang="tr-TR" sz="9600" dirty="0">
                <a:solidFill>
                  <a:srgbClr val="0070C0"/>
                </a:solidFill>
              </a:rPr>
              <a:t>araştırmalarda en büyük iletişim engeli, saygısızlık olarak algılanıyor, iletişime devam şevkini kırıyor</a:t>
            </a:r>
            <a:r>
              <a:rPr lang="tr-TR" sz="11200" dirty="0">
                <a:solidFill>
                  <a:srgbClr val="0000CC"/>
                </a:solidFill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112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112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/>
              <a:t>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B094ECFA-B2FA-4423-BC6B-939EBBEF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29E8054-F9D8-42E3-80E9-9BD688F51833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33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586067A-D3F2-4EDD-BD22-BE9A72331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5643563"/>
          </a:xfrm>
        </p:spPr>
        <p:txBody>
          <a:bodyPr>
            <a:normAutofit fontScale="77500" lnSpcReduction="20000"/>
          </a:bodyPr>
          <a:lstStyle/>
          <a:p>
            <a:pPr marL="265176" indent="-265176" algn="ctr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600" b="1" dirty="0">
                <a:solidFill>
                  <a:srgbClr val="FFFF00"/>
                </a:solidFill>
              </a:rPr>
              <a:t>Yetişkin eğitimi ortamlarında iletişimi olumsuz etkileyen durumlar </a:t>
            </a: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600" dirty="0">
                <a:solidFill>
                  <a:srgbClr val="0000CC"/>
                </a:solidFill>
              </a:rPr>
              <a:t>Kursiyerlerin eğitici tarafından yargılandığını ya da </a:t>
            </a:r>
            <a:r>
              <a:rPr lang="tr-TR" sz="3600" b="1" dirty="0">
                <a:solidFill>
                  <a:srgbClr val="0000CC"/>
                </a:solidFill>
              </a:rPr>
              <a:t>yıkıcı eleştiriye</a:t>
            </a:r>
            <a:r>
              <a:rPr lang="tr-TR" sz="3600" dirty="0">
                <a:solidFill>
                  <a:srgbClr val="0000CC"/>
                </a:solidFill>
              </a:rPr>
              <a:t> maruz kalabileceklerini hissetmeleri (kursların en çok terk nedenidir)</a:t>
            </a:r>
          </a:p>
          <a:p>
            <a:pPr marL="265176" indent="-265176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600" dirty="0">
                <a:solidFill>
                  <a:srgbClr val="0000CC"/>
                </a:solidFill>
              </a:rPr>
              <a:t>Eğiticinin, kursiyerlerin</a:t>
            </a:r>
            <a:r>
              <a:rPr lang="tr-TR" sz="3600" b="1" dirty="0">
                <a:solidFill>
                  <a:srgbClr val="0000CC"/>
                </a:solidFill>
              </a:rPr>
              <a:t> deneyimlerine saygı duymadığını hissetmeleri </a:t>
            </a:r>
            <a:endParaRPr lang="tr-TR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A39C8FEC-E470-435A-9D47-4C2360BC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1E9B5D9-E7A7-4A6C-8184-455A6EDE3604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34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05FF7119-FE05-42F8-B133-8242AEDB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613"/>
            <a:ext cx="8207375" cy="528955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sz="3200" b="1" dirty="0">
                <a:solidFill>
                  <a:srgbClr val="FFFF00"/>
                </a:solidFill>
              </a:rPr>
              <a:t>Yetişkinlerle İyi İletişim Kurmak İçin Ne Yapmalıyız?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200" dirty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Kursiyerlerinizin kendilerini rahat hissetmesini sağlayacak güvenilir bir eğitim ortamı oluşturun.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200" dirty="0">
              <a:solidFill>
                <a:srgbClr val="0000CC"/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Güvenilir bir eğitim ortamında, yıkıcı eleştiriler, yargılamalar, beden dili ile bile olsa yetişkini suçlayıcı davranışlar bulunamaz. </a:t>
            </a:r>
            <a:r>
              <a:rPr lang="tr-TR" dirty="0">
                <a:solidFill>
                  <a:srgbClr val="00B0F0"/>
                </a:solidFill>
              </a:rPr>
              <a:t>(</a:t>
            </a:r>
            <a:r>
              <a:rPr lang="tr-TR" dirty="0" err="1">
                <a:solidFill>
                  <a:srgbClr val="00B0F0"/>
                </a:solidFill>
              </a:rPr>
              <a:t>Mobbing</a:t>
            </a:r>
            <a:r>
              <a:rPr lang="tr-TR" dirty="0">
                <a:solidFill>
                  <a:srgbClr val="00B0F0"/>
                </a:solidFill>
              </a:rPr>
              <a:t> çalışması)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200" dirty="0">
              <a:solidFill>
                <a:srgbClr val="0000CC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42C7BDFA-AAA6-4F21-B534-7863A4F0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80740EC-9B6C-4BAB-9666-35A960D8C045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35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6AF975C9-0B7E-41A2-AE41-FD8D6E8B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1340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tr-TR" altLang="tr-TR" sz="2200" b="1">
                <a:solidFill>
                  <a:srgbClr val="0000CC"/>
                </a:solidFill>
              </a:rPr>
              <a:t>	</a:t>
            </a:r>
            <a:r>
              <a:rPr lang="tr-TR" altLang="tr-TR" sz="2400" b="1">
                <a:solidFill>
                  <a:srgbClr val="FFFF00"/>
                </a:solidFill>
              </a:rPr>
              <a:t>Yetişkinlerle İyi İletişim Kurmak İçin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tr-TR" altLang="tr-TR" sz="2400" b="1">
                <a:solidFill>
                  <a:srgbClr val="FFFF00"/>
                </a:solidFill>
              </a:rPr>
              <a:t>Ne Yapmalıyız?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Kendiniz sağlıklı iletişim kurduğunuz gibi, diğer kursiyerlerin de birbiri ile olumlu tutumlarla iletişim kurması için liderlik edin.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Cesaret verici el işaretleri kullanın. Örneğin bir kişiye açık el, avuç içi yukarı dönük bir biçimde işaret edin.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Takdir edin, başarılarından söz edin,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 Göremezden gelmeyin</a:t>
            </a:r>
            <a:r>
              <a:rPr lang="tr-TR" altLang="tr-TR" sz="2400">
                <a:solidFill>
                  <a:srgbClr val="0000CC"/>
                </a:solidFill>
                <a:sym typeface="Wingdings" panose="05000000000000000000" pitchFamily="2" charset="2"/>
              </a:rPr>
              <a:t> </a:t>
            </a:r>
            <a:endParaRPr lang="tr-TR" altLang="tr-TR" sz="240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altLang="tr-TR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altLang="tr-TR"/>
          </a:p>
          <a:p>
            <a:endParaRPr lang="tr-TR" altLang="tr-TR"/>
          </a:p>
          <a:p>
            <a:endParaRPr lang="tr-TR" alt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9C5F5A26-666F-42C5-9402-3276A88F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C45ADB5-C5CE-4FE7-A3E6-164C7EAE748C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36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5A97308-CE87-408D-9E8B-51A06F5E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286250"/>
            <a:ext cx="18716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5C4EB3F-1B24-4186-926C-FC7905812855}"/>
              </a:ext>
            </a:extLst>
          </p:cNvPr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Oval 28">
            <a:extLst>
              <a:ext uri="{FF2B5EF4-FFF2-40B4-BE49-F238E27FC236}">
                <a16:creationId xmlns="" xmlns:a16="http://schemas.microsoft.com/office/drawing/2014/main" id="{4F031B28-C857-47B2-9BCC-A63AA4512BCA}"/>
              </a:ext>
            </a:extLst>
          </p:cNvPr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Oval 28">
            <a:extLst>
              <a:ext uri="{FF2B5EF4-FFF2-40B4-BE49-F238E27FC236}">
                <a16:creationId xmlns="" xmlns:a16="http://schemas.microsoft.com/office/drawing/2014/main" id="{DC5CF727-EC2E-43A2-8700-9FB7440E95A7}"/>
              </a:ext>
            </a:extLst>
          </p:cNvPr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Oval 28">
            <a:extLst>
              <a:ext uri="{FF2B5EF4-FFF2-40B4-BE49-F238E27FC236}">
                <a16:creationId xmlns="" xmlns:a16="http://schemas.microsoft.com/office/drawing/2014/main" id="{7FDBFD11-1425-4305-BBF7-0A4DAAAC9AF8}"/>
              </a:ext>
            </a:extLst>
          </p:cNvPr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Rectangle 24">
            <a:extLst>
              <a:ext uri="{FF2B5EF4-FFF2-40B4-BE49-F238E27FC236}">
                <a16:creationId xmlns="" xmlns:a16="http://schemas.microsoft.com/office/drawing/2014/main" id="{B4CABC75-FB93-4EE8-BF63-59A1004A1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220075" cy="4079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6000" dirty="0"/>
              <a:t>Yetişkin Eğitiminde İçerik ve Materyal Kullanımı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58443382-D10A-487B-B5FE-5FD2725B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00063"/>
            <a:ext cx="8391525" cy="542925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FFFF00"/>
                </a:solidFill>
              </a:rPr>
              <a:t>NEDEN MATERYAL KULLANILMALI?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dirty="0">
                <a:solidFill>
                  <a:srgbClr val="FF0000"/>
                </a:solidFill>
              </a:rPr>
              <a:t>Eğitimde materyal kullanımının amaçları </a:t>
            </a:r>
            <a:r>
              <a:rPr lang="tr-TR" sz="3000" dirty="0">
                <a:solidFill>
                  <a:srgbClr val="0000CC"/>
                </a:solidFill>
              </a:rPr>
              <a:t>Öğrenmeyi kolaylaştırma,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dirty="0">
                <a:solidFill>
                  <a:srgbClr val="0000CC"/>
                </a:solidFill>
              </a:rPr>
              <a:t>Öğrenmenin kalıcılığını sağlama bulunmaktadır.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3000" dirty="0">
                <a:solidFill>
                  <a:srgbClr val="0000CC"/>
                </a:solidFill>
              </a:rPr>
              <a:t>Alana çıkmadan önce deneme yapma imkânı verir.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200" dirty="0">
              <a:solidFill>
                <a:srgbClr val="0000CC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A98F7C7F-E1A5-4EF8-82AE-D1B54CBF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7DBB04C-AA6F-4CDF-9143-28D756C48D8A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38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0C767A93-A996-498E-B4EE-0C553E8A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8181975" cy="1214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 Eğitiminde İçerik ve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Materyallere Yönelik Sorunlar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C1D3254-875D-4848-9145-DC8E1A355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00188"/>
            <a:ext cx="8175625" cy="45005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Materyale hiç ulaşamamak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Materyalin yetişkinlere uygun içerikte olmaması (kullanılan kaynak, ergonomik açıdan-oturma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Materyallerin yetişkinlerin günlük hayatlarındaki rollerini ya da görevlerini desteklememesi,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rgbClr val="0000CC"/>
                </a:solidFill>
              </a:rPr>
              <a:t>Materyallerin </a:t>
            </a:r>
            <a:r>
              <a:rPr lang="tr-TR" altLang="tr-TR" sz="2400" b="1">
                <a:solidFill>
                  <a:srgbClr val="0000CC"/>
                </a:solidFill>
              </a:rPr>
              <a:t>görsellerinin</a:t>
            </a:r>
            <a:r>
              <a:rPr lang="tr-TR" altLang="tr-TR" sz="2400">
                <a:solidFill>
                  <a:srgbClr val="0000CC"/>
                </a:solidFill>
              </a:rPr>
              <a:t> yetişkin eğitimini desteklememesi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5A1C3353-320D-40B5-8351-B22E8AF9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C643060-51A2-45BC-B888-84CF0FC31335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39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C4FAFE8C-6D03-4437-9861-FB8AFF8B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806950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Kendi yaşamının sorumluluğun almaya hazır,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Kendini yönlendirebilen </a:t>
            </a:r>
            <a:r>
              <a:rPr lang="tr-TR" sz="3200" dirty="0">
                <a:solidFill>
                  <a:srgbClr val="0070C0"/>
                </a:solidFill>
              </a:rPr>
              <a:t>(öz yönetim ve öz denetim sahibi olan)</a:t>
            </a:r>
            <a:r>
              <a:rPr lang="tr-TR" sz="3200" dirty="0">
                <a:solidFill>
                  <a:srgbClr val="0000CC"/>
                </a:solidFill>
              </a:rPr>
              <a:t> kişidir.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Yetişkinlik dönemi tam zamanlı bir işte çalışılan,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3200" dirty="0">
                <a:solidFill>
                  <a:srgbClr val="0000CC"/>
                </a:solidFill>
              </a:rPr>
              <a:t>Evlenip aile kurulan ve kendi hayatını yönlendiren kararların alındığı dönemdir.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01A2B89-49A7-4B98-AD5B-67CF350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684D23B-63E9-42B2-BC83-C1C6E29FBA02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Başlık 2">
            <a:extLst>
              <a:ext uri="{FF2B5EF4-FFF2-40B4-BE49-F238E27FC236}">
                <a16:creationId xmlns="" xmlns:a16="http://schemas.microsoft.com/office/drawing/2014/main" id="{A7FCEAA1-9609-4F2C-8068-93B7EE97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9794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0000"/>
                </a:solidFill>
              </a:rPr>
              <a:t>Yetişkin Eğitimine Göre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Yetişkin (özellikleri)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03EA59A9-6FD5-4AAB-9317-8B0D4A65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FE014F16-A6DC-4C55-80ED-7656609A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392613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Hangi dönemde hangi materyal ?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Görme Yetisi dikkate alındığında;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 20-25 yaşları arasında en yüksek düzeydedir,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40-45 yaşlarında birden bire düşebilir,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dolayısıyla işitsel destekli araç ve materyaller kullanılmalı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>
              <a:solidFill>
                <a:srgbClr val="0000CC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48B85836-3750-419B-B684-76ED462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13C92B1-7F74-4639-9491-1F05E0651245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40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C4254529-BC9C-4F41-ABA0-9D22023D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0063"/>
            <a:ext cx="7999413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BF157774-4668-40A5-A983-342070EF3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824413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Hangi dönemde hangi materyal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İşitme Yetisi dikkate alındığında;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Yaşın ilerlemesine bağlı olarak işitme gücünde azalma olabilir,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dolayısıyla; ses tonu iyi ayarlanmalı, dudak mimikleri anlaşılacak şekilde konuşulmalı </a:t>
            </a:r>
            <a:r>
              <a:rPr lang="tr-TR" u="sng" dirty="0">
                <a:solidFill>
                  <a:srgbClr val="0000CC"/>
                </a:solidFill>
              </a:rPr>
              <a:t>görsel destekli araç ve materyaller kullanılmalı.</a:t>
            </a:r>
            <a:r>
              <a:rPr lang="tr-TR" dirty="0">
                <a:solidFill>
                  <a:srgbClr val="0000CC"/>
                </a:solidFill>
              </a:rPr>
              <a:t> Bu destek araçları sağlıklı işitemeyen bir birey için tasarlanmalı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70E4A2F9-5704-40BB-B3E8-E8987FD0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E57D937-D18D-4A91-B4B1-43703EEDCF1A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41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486A1E3C-2E0A-436A-A0D9-6FA8211D9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32117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Hangi dönemde hangi materyal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b="1" dirty="0">
                <a:solidFill>
                  <a:srgbClr val="0000CC"/>
                </a:solidFill>
              </a:rPr>
              <a:t>Hafıza Yetisi dikkate alındığında;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Özellikle 45 yaşından sonra hafızada bir zayıflama görülebilir,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dolayısıyla; içerik belirleme, öğrenme hızını ayarlama motivasyon sağlanmalı ve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yeterli tekrar edilmeli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B1F99B3F-F9F9-43E2-A93A-F7CC56F8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6294CB5-AAC8-4D1F-A601-823C87852140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42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Başlık 3">
            <a:extLst>
              <a:ext uri="{FF2B5EF4-FFF2-40B4-BE49-F238E27FC236}">
                <a16:creationId xmlns="" xmlns:a16="http://schemas.microsoft.com/office/drawing/2014/main" id="{E70CAA56-B6DC-485D-93E8-98CDC6059C0C}"/>
              </a:ext>
            </a:extLst>
          </p:cNvPr>
          <p:cNvSpPr txBox="1">
            <a:spLocks/>
          </p:cNvSpPr>
          <p:nvPr/>
        </p:nvSpPr>
        <p:spPr>
          <a:xfrm>
            <a:off x="611188" y="476250"/>
            <a:ext cx="7999412" cy="112395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600" b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Yetişkinlik Dönemlerinin </a:t>
            </a:r>
            <a:br>
              <a:rPr lang="tr-TR" sz="3600" b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tr-TR" sz="3600" b="1"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İçerik ve Materyal Seçimine Etkisi</a:t>
            </a:r>
            <a:endParaRPr lang="tr-TR" sz="3600" b="1" dirty="0"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E0AABAD0-6630-4D3F-B254-851D0115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1625"/>
            <a:ext cx="7986713" cy="4378325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b="1" dirty="0">
                <a:solidFill>
                  <a:srgbClr val="0000CC"/>
                </a:solidFill>
              </a:rPr>
              <a:t>Yaşamsal durumların materyal olarak kullanılması ne demek?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>
                <a:solidFill>
                  <a:srgbClr val="0000CC"/>
                </a:solidFill>
              </a:rPr>
              <a:t>1- Eğitim aracı olarak hayatın kendisinden örneklerin kullanılması ile öğrenmenin tamamlanması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0000CC"/>
                </a:solidFill>
              </a:rPr>
              <a:t>Yetişkin bu konularda kendi örneklerini paylaşmaya çok gönüllü olacaktır.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0000CC"/>
                </a:solidFill>
              </a:rPr>
              <a:t>(Örn. Engelli aileleri)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BF30F843-B636-46B9-BDEA-30452791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BD7A3AF-0A41-4650-8710-7305A6C923AE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43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Başlık 3">
            <a:extLst>
              <a:ext uri="{FF2B5EF4-FFF2-40B4-BE49-F238E27FC236}">
                <a16:creationId xmlns="" xmlns:a16="http://schemas.microsoft.com/office/drawing/2014/main" id="{428A1B4C-0752-4CBC-B2AD-69F2B463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8E786048-F847-49FE-8ECF-768F2B24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1625"/>
            <a:ext cx="7986713" cy="44291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000" b="1" dirty="0">
                <a:solidFill>
                  <a:srgbClr val="0000CC"/>
                </a:solidFill>
              </a:rPr>
              <a:t>Yaşamsal durumların materyal olarak kullanılması ne demek?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200" dirty="0">
              <a:solidFill>
                <a:srgbClr val="0000CC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200" dirty="0">
                <a:solidFill>
                  <a:srgbClr val="0000CC"/>
                </a:solidFill>
              </a:rPr>
              <a:t>2- </a:t>
            </a:r>
            <a:r>
              <a:rPr lang="tr-TR" dirty="0">
                <a:solidFill>
                  <a:srgbClr val="0000CC"/>
                </a:solidFill>
              </a:rPr>
              <a:t>İnsanın kendisini (</a:t>
            </a:r>
            <a:r>
              <a:rPr lang="tr-TR" b="1" dirty="0">
                <a:solidFill>
                  <a:srgbClr val="0000CC"/>
                </a:solidFill>
              </a:rPr>
              <a:t>ayna</a:t>
            </a:r>
            <a:r>
              <a:rPr lang="tr-TR" dirty="0">
                <a:solidFill>
                  <a:srgbClr val="0000CC"/>
                </a:solidFill>
              </a:rPr>
              <a:t>) dışarıdan görmesini sağlayacak etkinliklerle öğrenmenin tamamlanması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Tiyatro, halk oyunları, konserler </a:t>
            </a:r>
            <a:r>
              <a:rPr lang="tr-TR" dirty="0" err="1">
                <a:solidFill>
                  <a:srgbClr val="0000CC"/>
                </a:solidFill>
              </a:rPr>
              <a:t>vb</a:t>
            </a:r>
            <a:r>
              <a:rPr lang="tr-TR" dirty="0">
                <a:solidFill>
                  <a:srgbClr val="0000CC"/>
                </a:solidFill>
              </a:rPr>
              <a:t>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Rol modeli kişiler örnek verilmeli 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0F3A040B-18F1-46F3-B2F8-C2D105DD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6E17B6B-2BE5-4741-A48E-E91207BF9A0E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44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Başlık 3">
            <a:extLst>
              <a:ext uri="{FF2B5EF4-FFF2-40B4-BE49-F238E27FC236}">
                <a16:creationId xmlns="" xmlns:a16="http://schemas.microsoft.com/office/drawing/2014/main" id="{E2BF0F47-6715-4BB2-B15E-8D032B51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5DC3B617-61EB-4472-A85A-C6BF3047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 içeriklerinin güncel olması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Belgelendirme yapabilmesi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Konu, konuşma metinleri ve görsellerin yetişkinlere uygun hazırlanması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Eğitime sağlıklı erişim sağlayabilmek için teknik donanımın güçlü olması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dirty="0">
                <a:solidFill>
                  <a:srgbClr val="0000CC"/>
                </a:solidFill>
              </a:rPr>
              <a:t>Ses ve görüntü kalitesi 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7F48B904-6213-423A-9AFD-BBA82F37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68CE517-4CFD-461B-9554-82255BF6E87A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45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Başlık 3">
            <a:extLst>
              <a:ext uri="{FF2B5EF4-FFF2-40B4-BE49-F238E27FC236}">
                <a16:creationId xmlns="" xmlns:a16="http://schemas.microsoft.com/office/drawing/2014/main" id="{D8069C14-33F7-4143-BCF0-7DDC3D41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80226544-BFD4-4AE6-9F0D-D88640C67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43063"/>
            <a:ext cx="8001000" cy="42148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sz="2400" dirty="0">
                <a:solidFill>
                  <a:srgbClr val="0000CC"/>
                </a:solidFill>
              </a:rPr>
              <a:t>Eğiticinin sunum yaptığı ya da ders anlattığında veya uzaktan eğitim etkinliğinde;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>
                <a:solidFill>
                  <a:srgbClr val="0000CC"/>
                </a:solidFill>
              </a:rPr>
              <a:t>Pedagojik tavır, tutum ve yargılardan uzak durması gerekmektedir. 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dirty="0" err="1">
                <a:solidFill>
                  <a:srgbClr val="0000CC"/>
                </a:solidFill>
              </a:rPr>
              <a:t>Androgojik</a:t>
            </a:r>
            <a:r>
              <a:rPr lang="tr-TR" altLang="tr-TR" dirty="0">
                <a:solidFill>
                  <a:srgbClr val="0000CC"/>
                </a:solidFill>
              </a:rPr>
              <a:t> eğitim dikkate alınmalıdır.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8339C099-51FB-4191-813C-F8BBB641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84A4FF7-419F-4877-AE31-D001CFE82F75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46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Başlık 3">
            <a:extLst>
              <a:ext uri="{FF2B5EF4-FFF2-40B4-BE49-F238E27FC236}">
                <a16:creationId xmlns="" xmlns:a16="http://schemas.microsoft.com/office/drawing/2014/main" id="{124D57E5-2DBA-4C9B-A843-6632F7A6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999412" cy="11239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Yetişkinlik Dönemlerinin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İçerik ve Materyal Seçimine Etkisi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84A1649D-6AE2-4A6B-941A-FB9CC6F5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Yetişkin Eğitimi Nedir?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E8BC8674-F8C4-4634-A5FC-BF800685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358187" cy="48577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 u="sng">
                <a:solidFill>
                  <a:srgbClr val="0000CC"/>
                </a:solidFill>
              </a:rPr>
              <a:t>Yetişkin eğitimi en kısa tanımı ile</a:t>
            </a:r>
            <a:r>
              <a:rPr lang="tr-TR" altLang="tr-TR">
                <a:solidFill>
                  <a:srgbClr val="0000CC"/>
                </a:solidFill>
              </a:rPr>
              <a:t>; </a:t>
            </a:r>
            <a:r>
              <a:rPr lang="tr-TR" altLang="tr-TR" b="1">
                <a:solidFill>
                  <a:srgbClr val="0000CC"/>
                </a:solidFill>
              </a:rPr>
              <a:t>Yetişkinlerin öğrenmelerini kolaylaştırıcı ilke ve uygulamaların bütününü ifade eder.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>
                <a:solidFill>
                  <a:srgbClr val="0000CC"/>
                </a:solidFill>
              </a:rPr>
              <a:t>Eğitim Bilimleri literatüründe;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tr-TR" altLang="tr-TR">
                <a:solidFill>
                  <a:srgbClr val="0000CC"/>
                </a:solidFill>
              </a:rPr>
              <a:t> </a:t>
            </a:r>
            <a:r>
              <a:rPr lang="tr-TR" altLang="tr-TR" b="1">
                <a:solidFill>
                  <a:srgbClr val="0000CC"/>
                </a:solidFill>
              </a:rPr>
              <a:t>Andragoji</a:t>
            </a:r>
            <a:r>
              <a:rPr lang="tr-TR" altLang="tr-TR">
                <a:solidFill>
                  <a:srgbClr val="0000CC"/>
                </a:solidFill>
              </a:rPr>
              <a:t> olarak da nitelendirilir. 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tr-TR" altLang="tr-TR">
              <a:solidFill>
                <a:srgbClr val="0000CC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D12CA55-E31A-4B85-B24B-09194628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1606732-E0C8-4344-80D4-7F57BC363929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5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1931C233-6DBC-4B7E-9357-36E8EA08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571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  <a:effectLst/>
              </a:rPr>
              <a:t>Andragojinin</a:t>
            </a:r>
            <a:r>
              <a:rPr lang="tr-TR" dirty="0">
                <a:solidFill>
                  <a:srgbClr val="FFFF00"/>
                </a:solidFill>
              </a:rPr>
              <a:t>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  <a:effectLst/>
              </a:rPr>
              <a:t>(Yetişkin Eğitiminin</a:t>
            </a:r>
            <a:r>
              <a:rPr lang="tr-TR" b="0" dirty="0">
                <a:solidFill>
                  <a:srgbClr val="FFFF00"/>
                </a:solidFill>
                <a:effectLst/>
              </a:rPr>
              <a:t>) </a:t>
            </a:r>
            <a:r>
              <a:rPr lang="tr-TR" dirty="0">
                <a:solidFill>
                  <a:srgbClr val="FFFF00"/>
                </a:solidFill>
                <a:effectLst/>
              </a:rPr>
              <a:t>İlkeleri</a:t>
            </a:r>
            <a:r>
              <a:rPr lang="tr-T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87591B35-E4A0-4D87-8373-E5D9217F6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071688"/>
            <a:ext cx="8428037" cy="39497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sz="3000" dirty="0">
                <a:solidFill>
                  <a:srgbClr val="FF0000"/>
                </a:solidFill>
              </a:rPr>
              <a:t>Andragojinin ilkeleri 6 temel varsayıma dayanır.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1- Bilme Gereksinimi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2- Benlik Algısı (BEN KİMİM ?)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3- Motivasyon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4- Öğrenmeye Yönelim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5- Deneyimler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dirty="0">
                <a:solidFill>
                  <a:srgbClr val="0000CC"/>
                </a:solidFill>
              </a:rPr>
              <a:t>6- Öğrenmeye hazır olma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C8B87F1-0142-474D-8E80-484279C4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C5789FA-7335-4AAB-853A-48274FA921EB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>
            <a:extLst>
              <a:ext uri="{FF2B5EF4-FFF2-40B4-BE49-F238E27FC236}">
                <a16:creationId xmlns="" xmlns:a16="http://schemas.microsoft.com/office/drawing/2014/main" id="{234A411A-ACE7-47A6-9360-451D8879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86750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FFFF00"/>
                </a:solidFill>
              </a:rPr>
              <a:t>Andragojinin </a:t>
            </a:r>
            <a:br>
              <a:rPr lang="tr-TR" sz="4000" dirty="0">
                <a:solidFill>
                  <a:srgbClr val="FFFF00"/>
                </a:solidFill>
              </a:rPr>
            </a:br>
            <a:r>
              <a:rPr lang="tr-TR" sz="4000" dirty="0">
                <a:solidFill>
                  <a:srgbClr val="FFFF00"/>
                </a:solidFill>
              </a:rPr>
              <a:t>(Yetişkin Eğitiminin) İlkeleri </a:t>
            </a: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D4E07E79-AB42-4FCF-8389-5A54710F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00250"/>
            <a:ext cx="8643938" cy="4429125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tr-TR" altLang="tr-TR"/>
              <a:t>Yetişkinlerin öğrenme ile ilgili durumları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tr-TR" altLang="tr-TR"/>
              <a:t>6 temel ilke ile açıklanabilir.  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tr-TR" altLang="tr-TR" sz="2400" b="1">
                <a:solidFill>
                  <a:srgbClr val="0000CC"/>
                </a:solidFill>
              </a:rPr>
              <a:t>1- Öğrenenin Bilme Gereksinimi: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tr-TR" altLang="tr-TR" sz="2400">
                <a:solidFill>
                  <a:srgbClr val="0000CC"/>
                </a:solidFill>
              </a:rPr>
              <a:t>Yetişkinler bir şeyi öğrenmeye başlamadan önce </a:t>
            </a:r>
            <a:r>
              <a:rPr lang="tr-TR" altLang="tr-TR" sz="2400" b="1">
                <a:solidFill>
                  <a:srgbClr val="0000CC"/>
                </a:solidFill>
              </a:rPr>
              <a:t>neden öğrenmeleri gerektiğini </a:t>
            </a:r>
            <a:r>
              <a:rPr lang="tr-TR" altLang="tr-TR" sz="2400">
                <a:solidFill>
                  <a:srgbClr val="0000CC"/>
                </a:solidFill>
              </a:rPr>
              <a:t>bilme</a:t>
            </a:r>
            <a:r>
              <a:rPr lang="tr-TR" altLang="tr-TR" sz="2400" b="1">
                <a:solidFill>
                  <a:srgbClr val="0000CC"/>
                </a:solidFill>
              </a:rPr>
              <a:t> </a:t>
            </a:r>
            <a:r>
              <a:rPr lang="tr-TR" altLang="tr-TR" sz="2400">
                <a:solidFill>
                  <a:srgbClr val="0000CC"/>
                </a:solidFill>
              </a:rPr>
              <a:t>gereksinimi duyar. Bir çok yetişkin, öğrenmenin getireceği yararları ve öğrenememenin getireceği olumsuz sonuçları araştırarak öğreneme etkinliğine katılıp katılmayacağına karar verir (Tough 1979)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tr-TR" altLang="tr-TR" sz="2400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0F6743D5-70BB-4826-B1D2-7F0CB4DA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52083CA-2439-4560-9CEF-80D99CA9B99F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="" xmlns:a16="http://schemas.microsoft.com/office/drawing/2014/main" id="{5B2EF6DF-02FD-40CD-AE19-25AB33DE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1571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C042C8A9-02BD-4590-BF06-0A0D5D33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000250"/>
            <a:ext cx="8501062" cy="4000500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>
                <a:solidFill>
                  <a:srgbClr val="0000CC"/>
                </a:solidFill>
              </a:rPr>
              <a:t>Bilme gereksiniminde önemli olan bir noktada </a:t>
            </a:r>
            <a:r>
              <a:rPr lang="tr-TR" sz="3200" b="1" dirty="0">
                <a:solidFill>
                  <a:srgbClr val="0000CC"/>
                </a:solidFill>
              </a:rPr>
              <a:t>yetişkinin;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200" u="sng" dirty="0">
                <a:solidFill>
                  <a:srgbClr val="0000CC"/>
                </a:solidFill>
              </a:rPr>
              <a:t>şu anda bulunduğu nokta ile varmayı istediği nokta arasındaki farkı </a:t>
            </a:r>
            <a:r>
              <a:rPr lang="tr-TR" sz="3200" dirty="0">
                <a:solidFill>
                  <a:srgbClr val="0000CC"/>
                </a:solidFill>
              </a:rPr>
              <a:t>kendi başlarına görmelerini sağlayacak gerçek veya temsili deneyimler yaşamalarını sağlamaktır.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894288DA-8640-427F-8233-36204D44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6B58FB8-2965-4AC2-A426-CA26F8ED4139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>
            <a:extLst>
              <a:ext uri="{FF2B5EF4-FFF2-40B4-BE49-F238E27FC236}">
                <a16:creationId xmlns="" xmlns:a16="http://schemas.microsoft.com/office/drawing/2014/main" id="{A5F78603-1B68-45D2-8E8D-2CB15D16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429625" cy="1500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solidFill>
                  <a:srgbClr val="FFFF00"/>
                </a:solidFill>
              </a:rPr>
              <a:t>Andragojinin </a:t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>(Yetişkin Eğitiminin) İlkeleri </a:t>
            </a:r>
            <a:endParaRPr lang="tr-T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9A254F4D-8132-4082-A2C6-FB76534A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8358188" cy="4306887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300" b="1" dirty="0">
                <a:solidFill>
                  <a:srgbClr val="0000CC"/>
                </a:solidFill>
              </a:rPr>
              <a:t>2- Öğrenenin Benlik Algısı: </a:t>
            </a: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2600" dirty="0"/>
              <a:t>( Gurur ve </a:t>
            </a:r>
            <a:r>
              <a:rPr lang="tr-TR" sz="2600" dirty="0" err="1"/>
              <a:t>enaniyet</a:t>
            </a:r>
            <a:r>
              <a:rPr lang="tr-TR" sz="2600" dirty="0"/>
              <a:t> duygusu ön planda )</a:t>
            </a: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300" dirty="0">
                <a:solidFill>
                  <a:srgbClr val="0000CC"/>
                </a:solidFill>
              </a:rPr>
              <a:t>Yetişkinler benlik kavramlarına göre kendi kararlarının ve yaşamlarının sorumluluğunu üstlenirler. </a:t>
            </a:r>
          </a:p>
          <a:p>
            <a:pPr marL="0" indent="0"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sz="3300" dirty="0">
                <a:solidFill>
                  <a:srgbClr val="0000CC"/>
                </a:solidFill>
              </a:rPr>
              <a:t>Başkaları tarafından kendilerini yönlendirme yeteneğine sahip biri olarak görülme ve ona göre davranılma yönünde derin bir psikolojik gereksinim duyarlar. </a:t>
            </a:r>
            <a:endParaRPr lang="tr-TR" sz="3300" u="sng" dirty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tr-TR" sz="2400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772FDB75-8870-4A94-8528-44FF777C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519AE42-560D-4843-A09F-59546C5478E4}" type="slidenum">
              <a:rPr lang="tr-TR" altLang="tr-TR">
                <a:solidFill>
                  <a:srgbClr val="A7A399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tr-TR" altLang="tr-TR" sz="1000">
              <a:solidFill>
                <a:srgbClr val="A7A3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ilgi Yarışması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1504</Words>
  <Application>Microsoft Office PowerPoint</Application>
  <PresentationFormat>Ekran Gösterisi (4:3)</PresentationFormat>
  <Paragraphs>285</Paragraphs>
  <Slides>46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46</vt:i4>
      </vt:variant>
    </vt:vector>
  </HeadingPairs>
  <TitlesOfParts>
    <vt:vector size="48" baseType="lpstr">
      <vt:lpstr>Bilgi Yarışması</vt:lpstr>
      <vt:lpstr>Görünüş</vt:lpstr>
      <vt:lpstr>Yetişkin Kimdir?</vt:lpstr>
      <vt:lpstr>Ancak amaçları ve hedef kitlesi itibari ile Yetişkin Eğitimine Göre Yetişkin Kimdir?  Yetişkin (Özellikleri)</vt:lpstr>
      <vt:lpstr>Yetişkin Eğitimine Göre  Yetişkin (özellikleri)</vt:lpstr>
      <vt:lpstr>Yetişkin Eğitimine Göre  Yetişkin (özellikleri)</vt:lpstr>
      <vt:lpstr>Yetişkin Eğitimi Nedir?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Andragojinin  (Yetişkin Eğitiminin) İlkeleri </vt:lpstr>
      <vt:lpstr> </vt:lpstr>
      <vt:lpstr>Yetişkinlerde Öğrenme</vt:lpstr>
      <vt:lpstr>Yetişkinlerde Öğrenme</vt:lpstr>
      <vt:lpstr>Yetişkinlerde Öğrenme</vt:lpstr>
      <vt:lpstr>Yetişkinlerde Öğrenme</vt:lpstr>
      <vt:lpstr>Yetişkinler için  en başarılı öğrenme yolları; </vt:lpstr>
      <vt:lpstr>Yetişkinlerin  Öğrenme Engelleri </vt:lpstr>
      <vt:lpstr>Yetişkinlerin  Öğrenme Engelleri </vt:lpstr>
      <vt:lpstr>Yetişkin Eğitimcide  Bulunması Gereken Özellikler</vt:lpstr>
      <vt:lpstr>Yetişkin Eğitimcide Bulunması Gereken Özellikler</vt:lpstr>
      <vt:lpstr> Bir Yetişkin Eğitimcinin  Kendisine Sorması Gereken Sorular</vt:lpstr>
      <vt:lpstr> Bir Yetişkin Eğitimcinin  Kendisine Sorması Gereken Sorular</vt:lpstr>
      <vt:lpstr> Bir Yetişkin Eğitimcinin  Kendisine Sorması Gereken Sorular</vt:lpstr>
      <vt:lpstr>Yetişkin Eğitimi Ortamında Etkili İletişim  </vt:lpstr>
      <vt:lpstr>Yetişkin Eğitimi Ortamlarında  Yetişkinlerle İletişim </vt:lpstr>
      <vt:lpstr>Slayt 31</vt:lpstr>
      <vt:lpstr>Slayt 32</vt:lpstr>
      <vt:lpstr>Slayt 33</vt:lpstr>
      <vt:lpstr>Slayt 34</vt:lpstr>
      <vt:lpstr>Slayt 35</vt:lpstr>
      <vt:lpstr>Slayt 36</vt:lpstr>
      <vt:lpstr>Yetişkin Eğitiminde İçerik ve Materyal Kullanımı  </vt:lpstr>
      <vt:lpstr>Slayt 38</vt:lpstr>
      <vt:lpstr>          Yetişkin Eğitiminde İçerik ve Materyallere Yönelik Sorunlar</vt:lpstr>
      <vt:lpstr>Yetişkinlik Dönemlerinin  İçerik ve Materyal Seçimine Etkisi</vt:lpstr>
      <vt:lpstr>Yetişkinlik Dönemlerinin  İçerik ve Materyal Seçimine Etkisi</vt:lpstr>
      <vt:lpstr>Slayt 42</vt:lpstr>
      <vt:lpstr>Yetişkinlik Dönemlerinin  İçerik ve Materyal Seçimine Etkisi</vt:lpstr>
      <vt:lpstr>Yetişkinlik Dönemlerinin  İçerik ve Materyal Seçimine Etkisi</vt:lpstr>
      <vt:lpstr>Yetişkinlik Dönemlerinin  İçerik ve Materyal Seçimine Etkisi</vt:lpstr>
      <vt:lpstr>Yetişkinlik Dönemlerinin  İçerik ve Materyal Seçimine Etkisi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2017-08-15T19:40:38Z</dcterms:created>
  <dcterms:modified xsi:type="dcterms:W3CDTF">2022-09-07T08:12:36Z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1055</vt:i4>
  </property>
  <property fmtid="{D5CDD505-2E9C-101B-9397-08002B2CF9AE}" pid="3" name="_Version">
    <vt:lpwstr>12.0.4518</vt:lpwstr>
  </property>
</Properties>
</file>