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5"/>
  </p:notesMasterIdLst>
  <p:handoutMasterIdLst>
    <p:handoutMasterId r:id="rId46"/>
  </p:handoutMasterIdLst>
  <p:sldIdLst>
    <p:sldId id="344" r:id="rId2"/>
    <p:sldId id="316" r:id="rId3"/>
    <p:sldId id="337" r:id="rId4"/>
    <p:sldId id="338" r:id="rId5"/>
    <p:sldId id="339" r:id="rId6"/>
    <p:sldId id="330" r:id="rId7"/>
    <p:sldId id="273" r:id="rId8"/>
    <p:sldId id="274" r:id="rId9"/>
    <p:sldId id="275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277" r:id="rId20"/>
    <p:sldId id="279" r:id="rId21"/>
    <p:sldId id="282" r:id="rId22"/>
    <p:sldId id="283" r:id="rId23"/>
    <p:sldId id="285" r:id="rId24"/>
    <p:sldId id="284" r:id="rId25"/>
    <p:sldId id="286" r:id="rId26"/>
    <p:sldId id="288" r:id="rId27"/>
    <p:sldId id="290" r:id="rId28"/>
    <p:sldId id="329" r:id="rId29"/>
    <p:sldId id="289" r:id="rId30"/>
    <p:sldId id="294" r:id="rId31"/>
    <p:sldId id="293" r:id="rId32"/>
    <p:sldId id="317" r:id="rId33"/>
    <p:sldId id="292" r:id="rId34"/>
    <p:sldId id="291" r:id="rId35"/>
    <p:sldId id="336" r:id="rId36"/>
    <p:sldId id="299" r:id="rId37"/>
    <p:sldId id="300" r:id="rId38"/>
    <p:sldId id="342" r:id="rId39"/>
    <p:sldId id="331" r:id="rId40"/>
    <p:sldId id="332" r:id="rId41"/>
    <p:sldId id="333" r:id="rId42"/>
    <p:sldId id="334" r:id="rId43"/>
    <p:sldId id="335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BFDDF"/>
    <a:srgbClr val="3333CC"/>
    <a:srgbClr val="003399"/>
    <a:srgbClr val="008080"/>
    <a:srgbClr val="FF99FF"/>
    <a:srgbClr val="009999"/>
    <a:srgbClr val="336699"/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801" autoAdjust="0"/>
    <p:restoredTop sz="90865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19DF542-455F-4A39-8A48-AD5F19F0D5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6BE838AD-ACAA-4D76-918C-2EEDE400A5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2" name="Rectangle 4">
            <a:extLst>
              <a:ext uri="{FF2B5EF4-FFF2-40B4-BE49-F238E27FC236}">
                <a16:creationId xmlns="" xmlns:a16="http://schemas.microsoft.com/office/drawing/2014/main" id="{6D230400-4254-4360-A4B0-A4A2C56103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r>
              <a:rPr lang="tr-TR"/>
              <a:t>ÖĞRETMENİN SESSİZ DİLİ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73B8A276-8982-40FC-BE6E-7552461CC1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97E2421A-E321-4D0C-ADD2-37E4B5B726B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966DBE77-108D-4F2F-8A1C-F8761A85D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467FEF8E-DDB7-484E-9B4F-381EE6BF75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0180" name="Rectangle 4">
            <a:extLst>
              <a:ext uri="{FF2B5EF4-FFF2-40B4-BE49-F238E27FC236}">
                <a16:creationId xmlns="" xmlns:a16="http://schemas.microsoft.com/office/drawing/2014/main" id="{448762A8-67DF-43E8-91E7-DAB59FEF1C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75427F93-C7AC-4500-A43B-AFB5A9F66A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Asılın metin stilleri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3808FA28-27FD-4B61-ADDA-FC66BC785C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7" name="Rectangle 7">
            <a:extLst>
              <a:ext uri="{FF2B5EF4-FFF2-40B4-BE49-F238E27FC236}">
                <a16:creationId xmlns="" xmlns:a16="http://schemas.microsoft.com/office/drawing/2014/main" id="{922258C0-93D3-4B6A-9491-0623F401D8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D6B2059D-1702-43D1-8BFB-829D76B22A4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="" xmlns:a16="http://schemas.microsoft.com/office/drawing/2014/main" id="{4E0229B5-B50A-485E-9B99-D53BF1B1D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53437D-6FE3-4DAC-AEA6-DD7385F939A1}" type="slidenum">
              <a:rPr kumimoji="0" lang="tr-TR" altLang="tr-TR" sz="1200"/>
              <a:pPr/>
              <a:t>35</a:t>
            </a:fld>
            <a:endParaRPr kumimoji="0" lang="tr-TR" altLang="tr-TR" sz="1200"/>
          </a:p>
        </p:txBody>
      </p:sp>
      <p:sp>
        <p:nvSpPr>
          <p:cNvPr id="52227" name="Rectangle 2">
            <a:extLst>
              <a:ext uri="{FF2B5EF4-FFF2-40B4-BE49-F238E27FC236}">
                <a16:creationId xmlns="" xmlns:a16="http://schemas.microsoft.com/office/drawing/2014/main" id="{7B404EE4-72F8-4307-B8F7-3EDCE7BB4E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="" xmlns:a16="http://schemas.microsoft.com/office/drawing/2014/main" id="{51180B4C-32B1-41ED-8343-67D7F5FED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="" xmlns:a16="http://schemas.microsoft.com/office/drawing/2014/main" id="{F08B2B00-8778-43A8-96A9-9C940FCC33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EA3B0B-271A-4FCB-B3DB-59BE70157CE3}" type="slidenum">
              <a:rPr kumimoji="0" lang="tr-TR" altLang="tr-TR" sz="1200"/>
              <a:pPr/>
              <a:t>39</a:t>
            </a:fld>
            <a:endParaRPr kumimoji="0" lang="tr-TR" altLang="tr-TR" sz="1200"/>
          </a:p>
        </p:txBody>
      </p:sp>
      <p:sp>
        <p:nvSpPr>
          <p:cNvPr id="53251" name="Rectangle 2">
            <a:extLst>
              <a:ext uri="{FF2B5EF4-FFF2-40B4-BE49-F238E27FC236}">
                <a16:creationId xmlns="" xmlns:a16="http://schemas.microsoft.com/office/drawing/2014/main" id="{13A9F1D3-83C7-4F1F-95C5-DAE672C33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="" xmlns:a16="http://schemas.microsoft.com/office/drawing/2014/main" id="{75A33502-6B7F-40D6-8954-8EDAD983B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="" xmlns:a16="http://schemas.microsoft.com/office/drawing/2014/main" id="{7BE918B8-CC9F-4C74-84B7-7F4CD2C71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6599B0-7614-45FC-980B-D0018BB949A3}" type="slidenum">
              <a:rPr kumimoji="0" lang="tr-TR" altLang="tr-TR" sz="1200"/>
              <a:pPr/>
              <a:t>40</a:t>
            </a:fld>
            <a:endParaRPr kumimoji="0" lang="tr-TR" altLang="tr-TR" sz="1200"/>
          </a:p>
        </p:txBody>
      </p:sp>
      <p:sp>
        <p:nvSpPr>
          <p:cNvPr id="54275" name="Rectangle 2">
            <a:extLst>
              <a:ext uri="{FF2B5EF4-FFF2-40B4-BE49-F238E27FC236}">
                <a16:creationId xmlns="" xmlns:a16="http://schemas.microsoft.com/office/drawing/2014/main" id="{4B4D1248-E00F-444E-9AC6-AA74DA38C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="" xmlns:a16="http://schemas.microsoft.com/office/drawing/2014/main" id="{3680F493-7F05-49FF-8FFD-778AABAE4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="" xmlns:a16="http://schemas.microsoft.com/office/drawing/2014/main" id="{CE7C5F88-D976-4275-A931-CCC925384C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BA531E-DDA0-4143-A7BB-ED355B788FC5}" type="slidenum">
              <a:rPr kumimoji="0" lang="tr-TR" altLang="tr-TR" sz="1200"/>
              <a:pPr/>
              <a:t>41</a:t>
            </a:fld>
            <a:endParaRPr kumimoji="0" lang="tr-TR" altLang="tr-TR" sz="1200"/>
          </a:p>
        </p:txBody>
      </p:sp>
      <p:sp>
        <p:nvSpPr>
          <p:cNvPr id="55299" name="Rectangle 2">
            <a:extLst>
              <a:ext uri="{FF2B5EF4-FFF2-40B4-BE49-F238E27FC236}">
                <a16:creationId xmlns="" xmlns:a16="http://schemas.microsoft.com/office/drawing/2014/main" id="{56534667-A931-41A0-B3DD-AAC3F806A5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="" xmlns:a16="http://schemas.microsoft.com/office/drawing/2014/main" id="{D56A58C9-48D0-4FD6-949C-248DC5867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="" xmlns:a16="http://schemas.microsoft.com/office/drawing/2014/main" id="{673C7935-3602-491B-BA74-F2AF067C7B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0ED8E-2C39-413F-B9F0-11683FE13AB9}" type="slidenum">
              <a:rPr kumimoji="0" lang="tr-TR" altLang="tr-TR" sz="1200"/>
              <a:pPr/>
              <a:t>42</a:t>
            </a:fld>
            <a:endParaRPr kumimoji="0" lang="tr-TR" altLang="tr-TR" sz="1200"/>
          </a:p>
        </p:txBody>
      </p:sp>
      <p:sp>
        <p:nvSpPr>
          <p:cNvPr id="56323" name="Rectangle 2">
            <a:extLst>
              <a:ext uri="{FF2B5EF4-FFF2-40B4-BE49-F238E27FC236}">
                <a16:creationId xmlns="" xmlns:a16="http://schemas.microsoft.com/office/drawing/2014/main" id="{BCC461E9-4FCC-4C77-BF97-3140207EC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="" xmlns:a16="http://schemas.microsoft.com/office/drawing/2014/main" id="{3595C8CF-CA0A-4ED5-ADF6-FA64E8558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="" xmlns:a16="http://schemas.microsoft.com/office/drawing/2014/main" id="{3B7BA8CD-2110-4F48-8392-4689E0EDB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F944DD-EB9C-41DE-AAA9-CC18BABA35B6}" type="slidenum">
              <a:rPr kumimoji="0" lang="tr-TR" altLang="tr-TR" sz="1200"/>
              <a:pPr/>
              <a:t>43</a:t>
            </a:fld>
            <a:endParaRPr kumimoji="0" lang="tr-TR" altLang="tr-TR" sz="1200"/>
          </a:p>
        </p:txBody>
      </p:sp>
      <p:sp>
        <p:nvSpPr>
          <p:cNvPr id="57347" name="Rectangle 2">
            <a:extLst>
              <a:ext uri="{FF2B5EF4-FFF2-40B4-BE49-F238E27FC236}">
                <a16:creationId xmlns="" xmlns:a16="http://schemas.microsoft.com/office/drawing/2014/main" id="{EAEA5367-0F5B-4D1F-BB6F-7B0AD1C0D6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="" xmlns:a16="http://schemas.microsoft.com/office/drawing/2014/main" id="{E01BF57D-F5A9-45BB-BB43-D46CF0B61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9F9C1549-E9AC-4746-9243-EC5808F9795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pic>
        <p:nvPicPr>
          <p:cNvPr id="5" name="Picture 3" descr="ANABNR2">
            <a:extLst>
              <a:ext uri="{FF2B5EF4-FFF2-40B4-BE49-F238E27FC236}">
                <a16:creationId xmlns="" xmlns:a16="http://schemas.microsoft.com/office/drawing/2014/main" id="{4480D549-EC07-4831-9C00-C2AFFB45D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="" xmlns:a16="http://schemas.microsoft.com/office/drawing/2014/main" id="{2ABC5246-D145-4D11-8E9D-625FF08CD88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6B48DB81-6B34-43D3-BA92-E53965EB3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33063-92B5-44D7-8E3F-BF9763023D99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="" xmlns:a16="http://schemas.microsoft.com/office/drawing/2014/main" id="{2EAFB8A2-AB99-4F97-9E1A-F7BFB6B603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="" xmlns:a16="http://schemas.microsoft.com/office/drawing/2014/main" id="{BE6FA1D7-BB66-4C1B-856B-39EAEBE0B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77877FF8-0A4F-476C-BF43-059C2EBFE41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="" xmlns:p14="http://schemas.microsoft.com/office/powerpoint/2010/main" val="11347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B7AAAF04-0E6C-4BBC-A865-DACFF5A4D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EC32-27D5-441B-89A4-B98BAC4DDDC6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E74300C6-2B13-44FA-95D4-F18CFDD3CE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8498FA5B-7C8C-41A5-8958-6808915029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A1EA1-DFAD-408C-A69D-9BA3462D0A1B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330857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FE30FFFD-2031-474E-8024-108A153F8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1BC2-70F4-4A1D-8589-10B02E52A6D7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435C1B79-8AC0-4636-A643-208BD76A3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AD045CC7-0F53-4A24-8BB7-F94393E7A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4EA7D-CC12-4BB0-BD2A-2165D64985A5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390316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DDAE303A-4CAB-494C-9AE8-B7C33F029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E9936-B2AF-422F-A1F4-0ADDF060F612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88023012-8A6E-4860-B33F-A8C87A53F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9D78ADFD-97EB-465F-B58E-842AE2605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AD732-CF8A-43B8-898A-DAB3BEE3BCDA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1998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3FDE0E2A-EDDF-46C8-A1F3-CC311492A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94D04-B147-4140-BD51-4102194E3A3F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9389CF2A-D4B0-45AE-A4AE-9039C623D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="" xmlns:a16="http://schemas.microsoft.com/office/drawing/2014/main" id="{BC72324B-97B3-4371-A612-CAECC5C35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18850-4379-4CEB-80F1-69D360ACCF6C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417077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46A02C07-70A2-4916-876F-7EE21F2BD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C2BF1-DA9F-410A-8A40-6F5B1179B292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16296629-EFE5-4BF9-9A7D-03DA1D8F6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FFF38330-DA53-419D-A18C-59190B0EA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187C7-DB98-4FC2-B32B-BE71D8042A64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292448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1968E0B7-7489-4A52-A45D-E2DEAD66F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F695-6346-44AB-A521-E7EB1E2DC92D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="" xmlns:a16="http://schemas.microsoft.com/office/drawing/2014/main" id="{B49DE9F1-315F-425D-A9FB-F538F89AA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="" xmlns:a16="http://schemas.microsoft.com/office/drawing/2014/main" id="{1F670580-E110-412D-A6CB-DF6F968BF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DC9B-5C63-4F08-A03D-0ABFE20B4FB7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285965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="" xmlns:a16="http://schemas.microsoft.com/office/drawing/2014/main" id="{D1BE3039-6B30-442A-9C9A-AC73EFC54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793C-BBA1-4259-8A64-6BF26F43F31F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4" name="Rectangle 8">
            <a:extLst>
              <a:ext uri="{FF2B5EF4-FFF2-40B4-BE49-F238E27FC236}">
                <a16:creationId xmlns="" xmlns:a16="http://schemas.microsoft.com/office/drawing/2014/main" id="{8E4A0A60-3D68-46D3-A078-78FD10C62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9569A50C-56F9-4B65-85E3-A905DDFA6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35D81-EDF2-4474-9C79-A295DD058DBF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172287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D9C1132E-DFC0-4965-B540-48210C2DD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3610-9DB0-489B-A8A2-CEE1F23130CD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3" name="Rectangle 8">
            <a:extLst>
              <a:ext uri="{FF2B5EF4-FFF2-40B4-BE49-F238E27FC236}">
                <a16:creationId xmlns="" xmlns:a16="http://schemas.microsoft.com/office/drawing/2014/main" id="{A5531D5D-59B7-4591-87B1-7F46B847F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1B072FA5-83E1-4374-9876-1D33B9D8B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B0878-0936-467D-B484-08BE257EE55F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88508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CD2DF6CA-2EC6-4748-AADE-955DC65FC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635D-EE0F-4E52-908D-56EF25A9CB23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ABF611B3-215E-46C6-AB5B-91071F43F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3A3D4D8D-FF4F-4C21-955E-DA9E37EAB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7DCAD-2623-4E5F-84EF-CB8A700D4A98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195399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AE21C610-ACB5-45A6-B152-5D72CB8CDA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392A3-0F7D-4BCA-93DF-4BBAB2737E80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73E9D03F-C6C5-4299-8921-C123F33F2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3D7EA88D-52B7-4C2D-80D1-A3C6BE467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27024-88C0-42B7-9679-59F673B1AF12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="" xmlns:p14="http://schemas.microsoft.com/office/powerpoint/2010/main" val="279723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="" xmlns:a16="http://schemas.microsoft.com/office/drawing/2014/main" id="{5D2225B7-652F-498C-BDC5-B80ED7825E6C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="" xmlns:a16="http://schemas.microsoft.com/office/drawing/2014/main" id="{7F66943B-95F4-42C1-966B-817741876FF5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4" name="Rectangle 4" descr="Stationery">
            <a:extLst>
              <a:ext uri="{FF2B5EF4-FFF2-40B4-BE49-F238E27FC236}">
                <a16:creationId xmlns="" xmlns:a16="http://schemas.microsoft.com/office/drawing/2014/main" id="{9147FF8A-757A-4825-A887-3FE06BDF5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5" name="Rectangle 5" descr="Stationery">
            <a:extLst>
              <a:ext uri="{FF2B5EF4-FFF2-40B4-BE49-F238E27FC236}">
                <a16:creationId xmlns="" xmlns:a16="http://schemas.microsoft.com/office/drawing/2014/main" id="{19DB0077-64B9-4A47-B4DA-5A4971B0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A229A232-F6FF-4ADF-9A17-8736D8957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="" xmlns:a16="http://schemas.microsoft.com/office/drawing/2014/main" id="{6025C607-4D52-42CB-A1B7-4CE696A8CD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34DC9699-F379-4C94-9534-07DB9EA58F09}" type="datetime1">
              <a:rPr lang="tr-TR"/>
              <a:pPr>
                <a:defRPr/>
              </a:pPr>
              <a:t>05.09.2022</a:t>
            </a:fld>
            <a:endParaRPr lang="tr-TR"/>
          </a:p>
        </p:txBody>
      </p:sp>
      <p:sp>
        <p:nvSpPr>
          <p:cNvPr id="97288" name="Rectangle 8">
            <a:extLst>
              <a:ext uri="{FF2B5EF4-FFF2-40B4-BE49-F238E27FC236}">
                <a16:creationId xmlns="" xmlns:a16="http://schemas.microsoft.com/office/drawing/2014/main" id="{56FA4076-FDCD-49A4-B15E-BB31D04C44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pic>
        <p:nvPicPr>
          <p:cNvPr id="1033" name="Picture 9" descr="anabnr2">
            <a:extLst>
              <a:ext uri="{FF2B5EF4-FFF2-40B4-BE49-F238E27FC236}">
                <a16:creationId xmlns="" xmlns:a16="http://schemas.microsoft.com/office/drawing/2014/main" id="{4FD41931-2616-472D-8814-FCB749059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0" name="Rectangle 10">
            <a:extLst>
              <a:ext uri="{FF2B5EF4-FFF2-40B4-BE49-F238E27FC236}">
                <a16:creationId xmlns="" xmlns:a16="http://schemas.microsoft.com/office/drawing/2014/main" id="{EE18CF51-B18B-486D-95E9-48A2829A0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91" name="Rectangle 11">
            <a:extLst>
              <a:ext uri="{FF2B5EF4-FFF2-40B4-BE49-F238E27FC236}">
                <a16:creationId xmlns="" xmlns:a16="http://schemas.microsoft.com/office/drawing/2014/main" id="{AFC5D00C-90D8-4E46-9A25-D5FF5FC143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4A4712B9-0925-4F6E-A672-C6AFC14D052C}" type="slidenum">
              <a:rPr lang="tr-TR" altLang="tr-TR"/>
              <a:pPr/>
              <a:t>‹#›</a:t>
            </a:fld>
            <a:endParaRPr lang="tr-TR" altLang="tr-TR" sz="1400"/>
          </a:p>
        </p:txBody>
      </p:sp>
      <p:sp>
        <p:nvSpPr>
          <p:cNvPr id="1036" name="Rectangle 12">
            <a:extLst>
              <a:ext uri="{FF2B5EF4-FFF2-40B4-BE49-F238E27FC236}">
                <a16:creationId xmlns="" xmlns:a16="http://schemas.microsoft.com/office/drawing/2014/main" id="{49B91144-1F2F-4C9F-9C48-190A34849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>
            <a:extLst>
              <a:ext uri="{FF2B5EF4-FFF2-40B4-BE49-F238E27FC236}">
                <a16:creationId xmlns="" xmlns:a16="http://schemas.microsoft.com/office/drawing/2014/main" id="{29543ABB-33CF-4C60-8968-41CADF2C8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4286250"/>
            <a:ext cx="8501063" cy="928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b="1" dirty="0" smtClean="0">
                <a:solidFill>
                  <a:srgbClr val="C00000"/>
                </a:solidFill>
              </a:rPr>
              <a:t>ÖĞRETİCİNİN </a:t>
            </a:r>
            <a:r>
              <a:rPr lang="tr-TR" b="1" dirty="0">
                <a:solidFill>
                  <a:srgbClr val="C00000"/>
                </a:solidFill>
              </a:rPr>
              <a:t>BEDEN DİLİ</a:t>
            </a:r>
          </a:p>
        </p:txBody>
      </p:sp>
      <p:sp>
        <p:nvSpPr>
          <p:cNvPr id="8" name="Dikdörtgen 12">
            <a:extLst>
              <a:ext uri="{FF2B5EF4-FFF2-40B4-BE49-F238E27FC236}">
                <a16:creationId xmlns="" xmlns:a16="http://schemas.microsoft.com/office/drawing/2014/main" id="{F17689B4-814D-4464-BD0C-1DA1FE51B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572592" cy="1754326"/>
          </a:xfrm>
          <a:ln>
            <a:miter lim="800000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ERZİN HALK EĞİTİMİ MERKEZİ</a:t>
            </a:r>
            <a:b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ÖĞRETMEN VE USTA ÖĞRETİCİ </a:t>
            </a:r>
            <a:b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tr-T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ORYANTASYON EĞİTİMİ KURSU</a:t>
            </a:r>
            <a:endParaRPr lang="tr-T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Resim 10">
            <a:extLst>
              <a:ext uri="{FF2B5EF4-FFF2-40B4-BE49-F238E27FC236}">
                <a16:creationId xmlns="" xmlns:a16="http://schemas.microsoft.com/office/drawing/2014/main" id="{0A2046E4-DDD9-48EF-8990-79084DE7EC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19084" t="6514" r="16989" b="7071"/>
          <a:stretch/>
        </p:blipFill>
        <p:spPr>
          <a:xfrm>
            <a:off x="214282" y="214290"/>
            <a:ext cx="1458861" cy="1359051"/>
          </a:xfrm>
          <a:prstGeom prst="ellipse">
            <a:avLst/>
          </a:prstGeom>
        </p:spPr>
      </p:pic>
      <p:sp>
        <p:nvSpPr>
          <p:cNvPr id="11" name="Dikdörtgen 7">
            <a:extLst>
              <a:ext uri="{FF2B5EF4-FFF2-40B4-BE49-F238E27FC236}">
                <a16:creationId xmlns="" xmlns:a16="http://schemas.microsoft.com/office/drawing/2014/main" id="{B99D1B4A-44DA-4528-94CB-26E55C92ED35}"/>
              </a:ext>
            </a:extLst>
          </p:cNvPr>
          <p:cNvSpPr/>
          <p:nvPr/>
        </p:nvSpPr>
        <p:spPr>
          <a:xfrm>
            <a:off x="1643043" y="421213"/>
            <a:ext cx="564360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T.C.</a:t>
            </a:r>
          </a:p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MİLLİ EĞİTİM BAKANLIĞI</a:t>
            </a:r>
          </a:p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Hayat Boyu Öğrenme Genel Müdürlüğü</a:t>
            </a:r>
          </a:p>
        </p:txBody>
      </p:sp>
      <p:pic>
        <p:nvPicPr>
          <p:cNvPr id="3079" name="2 Resim" descr="hayatboyurenme.jpg">
            <a:extLst>
              <a:ext uri="{FF2B5EF4-FFF2-40B4-BE49-F238E27FC236}">
                <a16:creationId xmlns="" xmlns:a16="http://schemas.microsoft.com/office/drawing/2014/main" id="{43EAABC0-CB3C-4C5D-A680-A7ED3FB6F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28625"/>
            <a:ext cx="16700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Veri Yer Tutucusu">
            <a:extLst>
              <a:ext uri="{FF2B5EF4-FFF2-40B4-BE49-F238E27FC236}">
                <a16:creationId xmlns="" xmlns:a16="http://schemas.microsoft.com/office/drawing/2014/main" id="{48FD0407-C1E1-469F-8D98-B0852BFB61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0B1C47-4AC4-43C1-BE0F-0B681680429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4339" name="5 Slayt Numarası Yer Tutucusu">
            <a:extLst>
              <a:ext uri="{FF2B5EF4-FFF2-40B4-BE49-F238E27FC236}">
                <a16:creationId xmlns="" xmlns:a16="http://schemas.microsoft.com/office/drawing/2014/main" id="{6C18F091-9329-47C3-805D-EE93F259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F3064C-646C-47E6-B77B-CCA739AD45A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="" xmlns:a16="http://schemas.microsoft.com/office/drawing/2014/main" id="{7A510B38-900C-43D5-ADC5-6C7EA9174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4714875" cy="928687"/>
          </a:xfrm>
        </p:spPr>
        <p:txBody>
          <a:bodyPr/>
          <a:lstStyle/>
          <a:p>
            <a:pPr algn="ctr" eaLnBrk="1" hangingPunct="1"/>
            <a:r>
              <a:rPr lang="tr-TR" altLang="tr-TR">
                <a:solidFill>
                  <a:schemeClr val="tx1"/>
                </a:solidFill>
              </a:rPr>
              <a:t>Kenetlenmiş Eller</a:t>
            </a:r>
          </a:p>
        </p:txBody>
      </p:sp>
      <p:pic>
        <p:nvPicPr>
          <p:cNvPr id="14341" name="Picture 4" descr="beden23">
            <a:extLst>
              <a:ext uri="{FF2B5EF4-FFF2-40B4-BE49-F238E27FC236}">
                <a16:creationId xmlns="" xmlns:a16="http://schemas.microsoft.com/office/drawing/2014/main" id="{2BB7E673-7C0F-4DB9-A791-66819B3752D2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4938" y="857250"/>
            <a:ext cx="3509962" cy="3190875"/>
          </a:xfrm>
        </p:spPr>
      </p:pic>
      <p:sp>
        <p:nvSpPr>
          <p:cNvPr id="14342" name="Rectangle 6">
            <a:extLst>
              <a:ext uri="{FF2B5EF4-FFF2-40B4-BE49-F238E27FC236}">
                <a16:creationId xmlns="" xmlns:a16="http://schemas.microsoft.com/office/drawing/2014/main" id="{28920146-05F6-41C2-B86C-E34693FF1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71938"/>
            <a:ext cx="8280400" cy="2143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tr-TR" altLang="tr-TR" sz="4000"/>
              <a:t>Kişi olumsuz bir durumu </a:t>
            </a:r>
          </a:p>
          <a:p>
            <a:pPr algn="ctr" eaLnBrk="1" hangingPunct="1"/>
            <a:r>
              <a:rPr kumimoji="0" lang="tr-TR" altLang="tr-TR" sz="4000"/>
              <a:t>kontrol etmeye çalışmaktadır.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5206E5C3-7803-4106-9036-39E92220D42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Veri Yer Tutucusu">
            <a:extLst>
              <a:ext uri="{FF2B5EF4-FFF2-40B4-BE49-F238E27FC236}">
                <a16:creationId xmlns="" xmlns:a16="http://schemas.microsoft.com/office/drawing/2014/main" id="{E84E6B89-2AF6-45FE-BFD3-CB8B761A21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DF42C1-1ECC-4A72-B5DA-29E333B81C3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5363" name="5 Slayt Numarası Yer Tutucusu">
            <a:extLst>
              <a:ext uri="{FF2B5EF4-FFF2-40B4-BE49-F238E27FC236}">
                <a16:creationId xmlns="" xmlns:a16="http://schemas.microsoft.com/office/drawing/2014/main" id="{6D1C4224-2FB7-4D90-B9C2-3BB81E96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51A762-BBD9-46AB-8541-AC6C0040244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="" xmlns:a16="http://schemas.microsoft.com/office/drawing/2014/main" id="{5680E653-A840-4F2D-B2D6-229A572DA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4813" y="1785938"/>
            <a:ext cx="4533900" cy="1428750"/>
          </a:xfrm>
        </p:spPr>
        <p:txBody>
          <a:bodyPr/>
          <a:lstStyle/>
          <a:p>
            <a:pPr eaLnBrk="1" hangingPunct="1"/>
            <a:r>
              <a:rPr lang="tr-TR" altLang="tr-TR" sz="4000"/>
              <a:t>Yalan söyleme ya da </a:t>
            </a:r>
            <a:br>
              <a:rPr lang="tr-TR" altLang="tr-TR" sz="4000"/>
            </a:br>
            <a:r>
              <a:rPr lang="tr-TR" altLang="tr-TR" sz="4000"/>
              <a:t>olumsuz bir durum</a:t>
            </a:r>
          </a:p>
        </p:txBody>
      </p:sp>
      <p:pic>
        <p:nvPicPr>
          <p:cNvPr id="15365" name="Picture 4" descr="beden36">
            <a:extLst>
              <a:ext uri="{FF2B5EF4-FFF2-40B4-BE49-F238E27FC236}">
                <a16:creationId xmlns="" xmlns:a16="http://schemas.microsoft.com/office/drawing/2014/main" id="{FB82FBFA-63B9-42ED-81E1-3C90ECA4F0B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500188"/>
            <a:ext cx="3643313" cy="4429125"/>
          </a:xfr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3ACA14F2-D867-4D90-A7A7-117A709EEBC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Veri Yer Tutucusu">
            <a:extLst>
              <a:ext uri="{FF2B5EF4-FFF2-40B4-BE49-F238E27FC236}">
                <a16:creationId xmlns="" xmlns:a16="http://schemas.microsoft.com/office/drawing/2014/main" id="{B74D25BA-F8C0-444E-AB2E-32B5AA3722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7ED202-35D3-47DE-B730-8E678B3559C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6387" name="5 Slayt Numarası Yer Tutucusu">
            <a:extLst>
              <a:ext uri="{FF2B5EF4-FFF2-40B4-BE49-F238E27FC236}">
                <a16:creationId xmlns="" xmlns:a16="http://schemas.microsoft.com/office/drawing/2014/main" id="{BF4871DF-B9A1-4A80-9A1C-E84D30BD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69D61A-074C-4D59-ADD2-8A0CD1E17AC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="" xmlns:a16="http://schemas.microsoft.com/office/drawing/2014/main" id="{B4C1BE54-3221-459A-843E-C13C9FF16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429000"/>
            <a:ext cx="8281987" cy="2943225"/>
          </a:xfrm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chemeClr val="tx1"/>
                </a:solidFill>
              </a:rPr>
              <a:t>Bu hareket</a:t>
            </a:r>
            <a:r>
              <a:rPr lang="tr-TR" altLang="tr-TR">
                <a:solidFill>
                  <a:schemeClr val="tx1"/>
                </a:solidFill>
              </a:rPr>
              <a:t>, bir aldatma, yalan veya şüpheli durumu dışarıda bırakmak veya yalan söylediği kişinin yüzüne bakmaktan kaçınmak hareketidir.</a:t>
            </a:r>
          </a:p>
        </p:txBody>
      </p:sp>
      <p:pic>
        <p:nvPicPr>
          <p:cNvPr id="16389" name="Picture 4" descr="beden37">
            <a:extLst>
              <a:ext uri="{FF2B5EF4-FFF2-40B4-BE49-F238E27FC236}">
                <a16:creationId xmlns="" xmlns:a16="http://schemas.microsoft.com/office/drawing/2014/main" id="{44DB21D5-304C-4E68-93AC-0608ED6FFF5A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4813" y="0"/>
            <a:ext cx="3659187" cy="3521075"/>
          </a:xfr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1233EF5B-2BA2-48FB-9268-507F0CEA5FB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Veri Yer Tutucusu">
            <a:extLst>
              <a:ext uri="{FF2B5EF4-FFF2-40B4-BE49-F238E27FC236}">
                <a16:creationId xmlns="" xmlns:a16="http://schemas.microsoft.com/office/drawing/2014/main" id="{380E9BFD-F77D-4556-B8E5-3EDFE0B362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AB783A-B546-495F-A0B1-B34F5964D5D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7411" name="5 Slayt Numarası Yer Tutucusu">
            <a:extLst>
              <a:ext uri="{FF2B5EF4-FFF2-40B4-BE49-F238E27FC236}">
                <a16:creationId xmlns="" xmlns:a16="http://schemas.microsoft.com/office/drawing/2014/main" id="{61078297-E853-41D3-A15D-83A2A9DE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1962E4-4F53-4453-8DC2-32A8A8152FD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="" xmlns:a16="http://schemas.microsoft.com/office/drawing/2014/main" id="{D259E71B-42F4-4E88-9FC2-9B4CC8217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3857625"/>
            <a:ext cx="8429625" cy="2571750"/>
          </a:xfrm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chemeClr val="tx1"/>
                </a:solidFill>
              </a:rPr>
              <a:t>Parmakları ağza sokmak </a:t>
            </a:r>
            <a:br>
              <a:rPr lang="tr-TR" altLang="tr-TR" sz="4000" b="1">
                <a:solidFill>
                  <a:schemeClr val="tx1"/>
                </a:solidFill>
              </a:rPr>
            </a:br>
            <a:r>
              <a:rPr lang="tr-TR" altLang="tr-TR" sz="4000">
                <a:solidFill>
                  <a:schemeClr val="tx1"/>
                </a:solidFill>
              </a:rPr>
              <a:t>güven ihtiyacının dışa gösterilmesidir.</a:t>
            </a:r>
            <a:br>
              <a:rPr lang="tr-TR" altLang="tr-TR" sz="4000">
                <a:solidFill>
                  <a:schemeClr val="tx1"/>
                </a:solidFill>
              </a:rPr>
            </a:br>
            <a:r>
              <a:rPr lang="tr-TR" altLang="tr-TR" sz="4000">
                <a:solidFill>
                  <a:schemeClr val="tx1"/>
                </a:solidFill>
              </a:rPr>
              <a:t>Bu hareketi gördüğünüzde kişiye  güven vermek uygun olur.</a:t>
            </a:r>
            <a:endParaRPr lang="tr-TR" altLang="tr-TR">
              <a:solidFill>
                <a:schemeClr val="tx1"/>
              </a:solidFill>
            </a:endParaRPr>
          </a:p>
        </p:txBody>
      </p:sp>
      <p:pic>
        <p:nvPicPr>
          <p:cNvPr id="17413" name="Picture 4" descr="beden41">
            <a:extLst>
              <a:ext uri="{FF2B5EF4-FFF2-40B4-BE49-F238E27FC236}">
                <a16:creationId xmlns="" xmlns:a16="http://schemas.microsoft.com/office/drawing/2014/main" id="{8BF02815-B318-4780-A8F0-230D99E1B520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5775" y="0"/>
            <a:ext cx="3578225" cy="3786188"/>
          </a:xfr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71F07FEA-6BD5-46BC-B7F1-C48E5B0D5B7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Veri Yer Tutucusu">
            <a:extLst>
              <a:ext uri="{FF2B5EF4-FFF2-40B4-BE49-F238E27FC236}">
                <a16:creationId xmlns="" xmlns:a16="http://schemas.microsoft.com/office/drawing/2014/main" id="{FAF50CAB-2A20-46A5-B47F-45A963A872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B8B6A86-7248-4907-8974-59A8FFEFAAA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8435" name="5 Slayt Numarası Yer Tutucusu">
            <a:extLst>
              <a:ext uri="{FF2B5EF4-FFF2-40B4-BE49-F238E27FC236}">
                <a16:creationId xmlns="" xmlns:a16="http://schemas.microsoft.com/office/drawing/2014/main" id="{5E329BBC-DF06-4CF9-BF68-C9072EF1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2C3451-7A5B-411E-85BC-58266AAF9CA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="" xmlns:a16="http://schemas.microsoft.com/office/drawing/2014/main" id="{ED53946F-87D0-45A5-983E-02986C57F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8688" y="4071938"/>
            <a:ext cx="7715250" cy="2000250"/>
          </a:xfrm>
        </p:spPr>
        <p:txBody>
          <a:bodyPr/>
          <a:lstStyle/>
          <a:p>
            <a:pPr eaLnBrk="1" hangingPunct="1"/>
            <a:r>
              <a:rPr lang="tr-TR" altLang="tr-TR" sz="5400"/>
              <a:t>Can sıkıntısı ve </a:t>
            </a:r>
            <a:br>
              <a:rPr lang="tr-TR" altLang="tr-TR" sz="5400"/>
            </a:br>
            <a:r>
              <a:rPr lang="tr-TR" altLang="tr-TR" sz="5400"/>
              <a:t>dikkat dağılmasını gösterir.</a:t>
            </a:r>
          </a:p>
        </p:txBody>
      </p:sp>
      <p:pic>
        <p:nvPicPr>
          <p:cNvPr id="18437" name="Picture 4" descr="beden42">
            <a:extLst>
              <a:ext uri="{FF2B5EF4-FFF2-40B4-BE49-F238E27FC236}">
                <a16:creationId xmlns="" xmlns:a16="http://schemas.microsoft.com/office/drawing/2014/main" id="{5548F7B3-6A37-439D-BBA6-A52DB9FD0FC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0" y="0"/>
            <a:ext cx="4000500" cy="4168775"/>
          </a:xfr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DFA0B31B-11F0-47C4-B088-013189169EB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Veri Yer Tutucusu">
            <a:extLst>
              <a:ext uri="{FF2B5EF4-FFF2-40B4-BE49-F238E27FC236}">
                <a16:creationId xmlns="" xmlns:a16="http://schemas.microsoft.com/office/drawing/2014/main" id="{0FC26FEF-78A2-4DB2-99DF-4118BEEF2C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FE9507-B538-4A26-84B4-A1B956D09E3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9459" name="5 Slayt Numarası Yer Tutucusu">
            <a:extLst>
              <a:ext uri="{FF2B5EF4-FFF2-40B4-BE49-F238E27FC236}">
                <a16:creationId xmlns="" xmlns:a16="http://schemas.microsoft.com/office/drawing/2014/main" id="{FF0744C6-AEE6-4D10-A1E2-7E17FB64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70079B-483C-4CE2-80EF-BC6F628E3CB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="" xmlns:a16="http://schemas.microsoft.com/office/drawing/2014/main" id="{B3E1DE2E-A47D-4B11-84B5-3172418DA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3357563"/>
            <a:ext cx="7000875" cy="3165475"/>
          </a:xfrm>
        </p:spPr>
        <p:txBody>
          <a:bodyPr/>
          <a:lstStyle/>
          <a:p>
            <a:pPr eaLnBrk="1" hangingPunct="1"/>
            <a:r>
              <a:rPr lang="tr-TR" altLang="tr-TR" sz="3200">
                <a:solidFill>
                  <a:schemeClr val="tx1"/>
                </a:solidFill>
              </a:rPr>
              <a:t>İşaret parmağını dik olarak yanaktan yukarıya bakması ve başparmağın çeneyi desteklemesi durumunda bireyin konuşmacı veya konuyla ilgili olumsuz veya eleştirel düşünceleri var demektir.</a:t>
            </a:r>
            <a:br>
              <a:rPr lang="tr-TR" altLang="tr-TR" sz="3200">
                <a:solidFill>
                  <a:schemeClr val="tx1"/>
                </a:solidFill>
              </a:rPr>
            </a:br>
            <a:endParaRPr lang="tr-TR" altLang="tr-TR" sz="3200">
              <a:solidFill>
                <a:schemeClr val="tx1"/>
              </a:solidFill>
            </a:endParaRPr>
          </a:p>
        </p:txBody>
      </p:sp>
      <p:pic>
        <p:nvPicPr>
          <p:cNvPr id="19461" name="Picture 4" descr="beden43">
            <a:extLst>
              <a:ext uri="{FF2B5EF4-FFF2-40B4-BE49-F238E27FC236}">
                <a16:creationId xmlns="" xmlns:a16="http://schemas.microsoft.com/office/drawing/2014/main" id="{94BDD4A5-6821-4E71-BEE6-CD5F2B9F0D8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857250"/>
            <a:ext cx="4029075" cy="2228850"/>
          </a:xfr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5C42BFAB-CE24-4F24-8287-0CA20050FB7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Veri Yer Tutucusu">
            <a:extLst>
              <a:ext uri="{FF2B5EF4-FFF2-40B4-BE49-F238E27FC236}">
                <a16:creationId xmlns="" xmlns:a16="http://schemas.microsoft.com/office/drawing/2014/main" id="{79B388AD-40EA-47B6-988C-0262E863A5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94B244-D9E6-4E7A-8700-4EA09D0A23C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0483" name="5 Slayt Numarası Yer Tutucusu">
            <a:extLst>
              <a:ext uri="{FF2B5EF4-FFF2-40B4-BE49-F238E27FC236}">
                <a16:creationId xmlns="" xmlns:a16="http://schemas.microsoft.com/office/drawing/2014/main" id="{5B17431D-A492-4A84-A1E5-F82737D56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5080E5-CEBE-463C-B97E-DC037B96970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="" xmlns:a16="http://schemas.microsoft.com/office/drawing/2014/main" id="{FAF0E043-4203-4FCD-AFF2-A821D6A24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47244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Memnuniyetsiz bir durum</a:t>
            </a:r>
          </a:p>
        </p:txBody>
      </p:sp>
      <p:pic>
        <p:nvPicPr>
          <p:cNvPr id="20485" name="Picture 4" descr="beden56">
            <a:extLst>
              <a:ext uri="{FF2B5EF4-FFF2-40B4-BE49-F238E27FC236}">
                <a16:creationId xmlns="" xmlns:a16="http://schemas.microsoft.com/office/drawing/2014/main" id="{19CC81B9-D931-4382-9804-83B10DBCDD1F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928688"/>
            <a:ext cx="3744912" cy="4143375"/>
          </a:xfrm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3540D1E6-CD8F-4D4B-A1FE-F030982FC44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Veri Yer Tutucusu">
            <a:extLst>
              <a:ext uri="{FF2B5EF4-FFF2-40B4-BE49-F238E27FC236}">
                <a16:creationId xmlns="" xmlns:a16="http://schemas.microsoft.com/office/drawing/2014/main" id="{63D3A67C-1FCF-4CB0-ACF9-40BE8A736F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F73ACB-D7D3-4B45-AB26-7DDDB9E61AF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1507" name="5 Slayt Numarası Yer Tutucusu">
            <a:extLst>
              <a:ext uri="{FF2B5EF4-FFF2-40B4-BE49-F238E27FC236}">
                <a16:creationId xmlns="" xmlns:a16="http://schemas.microsoft.com/office/drawing/2014/main" id="{E0F05271-AE09-4D7A-8BEB-2A76922F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7B6BDA-E640-4AE6-A5B4-79CEFDC60AA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="" xmlns:a16="http://schemas.microsoft.com/office/drawing/2014/main" id="{7E082851-9FC8-449F-B3DF-C9A4DDB22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71750" y="1357313"/>
            <a:ext cx="4714875" cy="4429125"/>
          </a:xfrm>
        </p:spPr>
        <p:txBody>
          <a:bodyPr/>
          <a:lstStyle/>
          <a:p>
            <a:pPr eaLnBrk="1" hangingPunct="1"/>
            <a:r>
              <a:rPr lang="tr-TR" altLang="tr-TR" b="1" u="sng">
                <a:solidFill>
                  <a:schemeClr val="tx1"/>
                </a:solidFill>
              </a:rPr>
              <a:t>Bu hareket </a:t>
            </a:r>
            <a:r>
              <a:rPr lang="tr-TR" altLang="tr-TR">
                <a:solidFill>
                  <a:schemeClr val="tx1"/>
                </a:solidFill>
              </a:rPr>
              <a:t/>
            </a:r>
            <a:br>
              <a:rPr lang="tr-TR" altLang="tr-TR">
                <a:solidFill>
                  <a:schemeClr val="tx1"/>
                </a:solidFill>
              </a:rPr>
            </a:br>
            <a:r>
              <a:rPr lang="tr-TR" altLang="tr-TR">
                <a:solidFill>
                  <a:schemeClr val="tx1"/>
                </a:solidFill>
              </a:rPr>
              <a:t>olumsuz bir tavır ve duygu, </a:t>
            </a:r>
            <a:br>
              <a:rPr lang="tr-TR" altLang="tr-TR">
                <a:solidFill>
                  <a:schemeClr val="tx1"/>
                </a:solidFill>
              </a:rPr>
            </a:br>
            <a:r>
              <a:rPr lang="tr-TR" altLang="tr-TR">
                <a:solidFill>
                  <a:schemeClr val="tx1"/>
                </a:solidFill>
              </a:rPr>
              <a:t>sinirlenme veya </a:t>
            </a:r>
            <a:br>
              <a:rPr lang="tr-TR" altLang="tr-TR">
                <a:solidFill>
                  <a:schemeClr val="tx1"/>
                </a:solidFill>
              </a:rPr>
            </a:br>
            <a:r>
              <a:rPr lang="tr-TR" altLang="tr-TR">
                <a:solidFill>
                  <a:schemeClr val="tx1"/>
                </a:solidFill>
              </a:rPr>
              <a:t>korkuyu gizlemeye çalışma hareketidir.</a:t>
            </a:r>
          </a:p>
        </p:txBody>
      </p:sp>
      <p:pic>
        <p:nvPicPr>
          <p:cNvPr id="21509" name="Picture 4" descr="beden63">
            <a:extLst>
              <a:ext uri="{FF2B5EF4-FFF2-40B4-BE49-F238E27FC236}">
                <a16:creationId xmlns="" xmlns:a16="http://schemas.microsoft.com/office/drawing/2014/main" id="{3DE3829B-8CD2-4A2E-A145-FA5EBE38888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928688"/>
            <a:ext cx="2071687" cy="4714875"/>
          </a:xfrm>
        </p:spPr>
      </p:pic>
      <p:pic>
        <p:nvPicPr>
          <p:cNvPr id="21510" name="Picture 5" descr="beden64">
            <a:extLst>
              <a:ext uri="{FF2B5EF4-FFF2-40B4-BE49-F238E27FC236}">
                <a16:creationId xmlns="" xmlns:a16="http://schemas.microsoft.com/office/drawing/2014/main" id="{11D26B2D-A6DB-4207-84A4-B0F2BEBCD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928688"/>
            <a:ext cx="15001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AF780019-B928-4164-B766-7F3D3CB88FD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Veri Yer Tutucusu">
            <a:extLst>
              <a:ext uri="{FF2B5EF4-FFF2-40B4-BE49-F238E27FC236}">
                <a16:creationId xmlns="" xmlns:a16="http://schemas.microsoft.com/office/drawing/2014/main" id="{721F294E-AB61-4AE8-B0DC-09D2FFE297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663D24-2606-484E-BA79-54498350C04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2531" name="5 Slayt Numarası Yer Tutucusu">
            <a:extLst>
              <a:ext uri="{FF2B5EF4-FFF2-40B4-BE49-F238E27FC236}">
                <a16:creationId xmlns="" xmlns:a16="http://schemas.microsoft.com/office/drawing/2014/main" id="{D9441D37-F36F-4A82-8148-3C497A86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85143C-67E3-4A05-AC25-EAD750AC77A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="" xmlns:a16="http://schemas.microsoft.com/office/drawing/2014/main" id="{6A507C40-7C77-401A-91F2-719D2C121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22533" name="Picture 4" descr="beden69Nötr baş pozisyonu">
            <a:extLst>
              <a:ext uri="{FF2B5EF4-FFF2-40B4-BE49-F238E27FC236}">
                <a16:creationId xmlns="" xmlns:a16="http://schemas.microsoft.com/office/drawing/2014/main" id="{C58EE003-1E9D-40C8-930C-03605B76C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21955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5" descr="beden70İlgilenmiş baş pozisyonu">
            <a:extLst>
              <a:ext uri="{FF2B5EF4-FFF2-40B4-BE49-F238E27FC236}">
                <a16:creationId xmlns="" xmlns:a16="http://schemas.microsoft.com/office/drawing/2014/main" id="{C72ED9E6-C605-4141-90B2-8154C5259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923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6" descr="beden71Onaylamayan pozisyon">
            <a:extLst>
              <a:ext uri="{FF2B5EF4-FFF2-40B4-BE49-F238E27FC236}">
                <a16:creationId xmlns="" xmlns:a16="http://schemas.microsoft.com/office/drawing/2014/main" id="{6BD58966-D55D-4D9A-8503-B458CD730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21939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7">
            <a:extLst>
              <a:ext uri="{FF2B5EF4-FFF2-40B4-BE49-F238E27FC236}">
                <a16:creationId xmlns="" xmlns:a16="http://schemas.microsoft.com/office/drawing/2014/main" id="{E2E700DF-5996-4806-9DF0-9C145CF88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8875"/>
            <a:ext cx="2590800" cy="4000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Normal Pozisyon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="" xmlns:a16="http://schemas.microsoft.com/office/drawing/2014/main" id="{8796CF7C-731B-4FBA-8D0E-3017B8599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43213" y="2428875"/>
            <a:ext cx="3443287" cy="600075"/>
          </a:xfrm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2400" b="1"/>
              <a:t>İlgilenmiş Baş Pozisyonu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="" xmlns:a16="http://schemas.microsoft.com/office/drawing/2014/main" id="{58DC8E15-6A9C-4F56-A692-A5D0CBFB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57438"/>
            <a:ext cx="2627312" cy="70643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Onaylamayan Baş Pozisyonu</a:t>
            </a:r>
          </a:p>
        </p:txBody>
      </p:sp>
      <p:pic>
        <p:nvPicPr>
          <p:cNvPr id="22539" name="Picture 10" descr="beden51">
            <a:extLst>
              <a:ext uri="{FF2B5EF4-FFF2-40B4-BE49-F238E27FC236}">
                <a16:creationId xmlns="" xmlns:a16="http://schemas.microsoft.com/office/drawing/2014/main" id="{8D678C53-533E-490E-A515-4CE63ACE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8383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Text Box 11">
            <a:extLst>
              <a:ext uri="{FF2B5EF4-FFF2-40B4-BE49-F238E27FC236}">
                <a16:creationId xmlns="" xmlns:a16="http://schemas.microsoft.com/office/drawing/2014/main" id="{00096BE4-316E-4C70-982A-B1A7B8264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57875"/>
            <a:ext cx="33528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Standart Kol Kavuşturma</a:t>
            </a:r>
          </a:p>
        </p:txBody>
      </p:sp>
      <p:pic>
        <p:nvPicPr>
          <p:cNvPr id="22541" name="Picture 12" descr="beden48">
            <a:extLst>
              <a:ext uri="{FF2B5EF4-FFF2-40B4-BE49-F238E27FC236}">
                <a16:creationId xmlns="" xmlns:a16="http://schemas.microsoft.com/office/drawing/2014/main" id="{08AA7743-1426-437A-A11B-0ABD8DC57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7526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3" descr="beden49">
            <a:extLst>
              <a:ext uri="{FF2B5EF4-FFF2-40B4-BE49-F238E27FC236}">
                <a16:creationId xmlns="" xmlns:a16="http://schemas.microsoft.com/office/drawing/2014/main" id="{F4D1E274-A685-4956-BEDD-35BF7480A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7907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Text Box 14">
            <a:extLst>
              <a:ext uri="{FF2B5EF4-FFF2-40B4-BE49-F238E27FC236}">
                <a16:creationId xmlns="" xmlns:a16="http://schemas.microsoft.com/office/drawing/2014/main" id="{2DCF8E21-081A-41E3-B7DE-65D35E540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857875"/>
            <a:ext cx="28194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Sağlam Bir Duruş</a:t>
            </a:r>
          </a:p>
        </p:txBody>
      </p:sp>
      <p:sp>
        <p:nvSpPr>
          <p:cNvPr id="22544" name="Text Box 15">
            <a:extLst>
              <a:ext uri="{FF2B5EF4-FFF2-40B4-BE49-F238E27FC236}">
                <a16:creationId xmlns="" xmlns:a16="http://schemas.microsoft.com/office/drawing/2014/main" id="{23F037F7-2897-49E1-A184-5877E084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857875"/>
            <a:ext cx="28194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Üstünlük Tavrı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Veri Yer Tutucusu">
            <a:extLst>
              <a:ext uri="{FF2B5EF4-FFF2-40B4-BE49-F238E27FC236}">
                <a16:creationId xmlns="" xmlns:a16="http://schemas.microsoft.com/office/drawing/2014/main" id="{434FD221-E913-4218-A7AF-98146D7DA7D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1D1652-912B-45F5-895B-D5E2F1CEBEE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3555" name="5 Slayt Numarası Yer Tutucusu">
            <a:extLst>
              <a:ext uri="{FF2B5EF4-FFF2-40B4-BE49-F238E27FC236}">
                <a16:creationId xmlns="" xmlns:a16="http://schemas.microsoft.com/office/drawing/2014/main" id="{9D3620C0-AA93-4B78-A877-ADC14233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F0DB56-95C5-41CF-B4A5-9EFCCC6C720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="" xmlns:a16="http://schemas.microsoft.com/office/drawing/2014/main" id="{7A8F6F7A-8C8C-488A-9768-BFD952D8C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143000"/>
          </a:xfrm>
        </p:spPr>
        <p:txBody>
          <a:bodyPr/>
          <a:lstStyle/>
          <a:p>
            <a:pPr eaLnBrk="1" hangingPunct="1"/>
            <a:r>
              <a:rPr lang="tr-TR" altLang="tr-TR"/>
              <a:t>Havayı hassas bir şekilde kavrama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="" xmlns:a16="http://schemas.microsoft.com/office/drawing/2014/main" id="{DD724441-FF6D-47FB-AFBA-AE8AE5819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4071938"/>
            <a:ext cx="8415337" cy="2252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	</a:t>
            </a:r>
            <a:r>
              <a:rPr lang="tr-TR" altLang="tr-TR"/>
              <a:t>Konuya hassasiyet kazandırır ve konuşulan konuyla ilgili olarak gücünü göstermeye çalışır.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	Eğer zihinde cevaplanamamış bir sorun varsa, aynı davranış  yapılır. </a:t>
            </a:r>
          </a:p>
        </p:txBody>
      </p:sp>
      <p:pic>
        <p:nvPicPr>
          <p:cNvPr id="23558" name="Picture 4">
            <a:extLst>
              <a:ext uri="{FF2B5EF4-FFF2-40B4-BE49-F238E27FC236}">
                <a16:creationId xmlns="" xmlns:a16="http://schemas.microsoft.com/office/drawing/2014/main" id="{2AA2C145-4BEB-4DB3-9485-82D793C70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00188"/>
            <a:ext cx="2171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BFD67BD1-097D-498D-A019-34D45899159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Veri Yer Tutucusu">
            <a:extLst>
              <a:ext uri="{FF2B5EF4-FFF2-40B4-BE49-F238E27FC236}">
                <a16:creationId xmlns="" xmlns:a16="http://schemas.microsoft.com/office/drawing/2014/main" id="{1A5167BA-D569-4D03-A9B7-8B08E8CEE3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FF5A95-4E6B-4AF0-9CC2-CA2A4CEB8CB8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123" name="5 Slayt Numarası Yer Tutucusu">
            <a:extLst>
              <a:ext uri="{FF2B5EF4-FFF2-40B4-BE49-F238E27FC236}">
                <a16:creationId xmlns="" xmlns:a16="http://schemas.microsoft.com/office/drawing/2014/main" id="{F1ED07D2-C009-4C33-B63F-BC1B6E99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90A512-8961-4320-A3DC-2601B6E145B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="" xmlns:a16="http://schemas.microsoft.com/office/drawing/2014/main" id="{91D6C4F5-59DC-4FB8-9359-85D58D3DB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0" y="838200"/>
            <a:ext cx="6216650" cy="1143000"/>
          </a:xfrm>
        </p:spPr>
        <p:txBody>
          <a:bodyPr/>
          <a:lstStyle/>
          <a:p>
            <a:pPr eaLnBrk="1" hangingPunct="1"/>
            <a:r>
              <a:rPr lang="tr-TR" altLang="tr-TR"/>
              <a:t>Beden dili nedir?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="" xmlns:a16="http://schemas.microsoft.com/office/drawing/2014/main" id="{34F2084D-EC8C-4496-94BE-EE540DC2D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905000"/>
            <a:ext cx="8143875" cy="144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Jest, mimik, oturuş ve duruş gibi çeşitli tavırlarla farklı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duygular anlatılır.  Buna beden dili denir.</a:t>
            </a:r>
          </a:p>
          <a:p>
            <a:pPr eaLnBrk="1" hangingPunct="1"/>
            <a:endParaRPr lang="tr-TR" altLang="tr-TR" sz="2800"/>
          </a:p>
        </p:txBody>
      </p:sp>
      <p:pic>
        <p:nvPicPr>
          <p:cNvPr id="5126" name="Picture 4">
            <a:extLst>
              <a:ext uri="{FF2B5EF4-FFF2-40B4-BE49-F238E27FC236}">
                <a16:creationId xmlns="" xmlns:a16="http://schemas.microsoft.com/office/drawing/2014/main" id="{968AC173-F3BB-47A4-B242-20F966BF4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40290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">
            <a:extLst>
              <a:ext uri="{FF2B5EF4-FFF2-40B4-BE49-F238E27FC236}">
                <a16:creationId xmlns="" xmlns:a16="http://schemas.microsoft.com/office/drawing/2014/main" id="{5429EF25-1626-4582-9EB7-E8FAB9F60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3352800"/>
            <a:ext cx="38385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Veri Yer Tutucusu">
            <a:extLst>
              <a:ext uri="{FF2B5EF4-FFF2-40B4-BE49-F238E27FC236}">
                <a16:creationId xmlns="" xmlns:a16="http://schemas.microsoft.com/office/drawing/2014/main" id="{85B63A0B-A426-4CC3-B736-3B1F571559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9DAA5C-CED0-446B-9463-A3425C008F66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4579" name="5 Slayt Numarası Yer Tutucusu">
            <a:extLst>
              <a:ext uri="{FF2B5EF4-FFF2-40B4-BE49-F238E27FC236}">
                <a16:creationId xmlns="" xmlns:a16="http://schemas.microsoft.com/office/drawing/2014/main" id="{CA4493E1-2859-4620-9FBE-74603D4E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2A51B4-1973-437C-A92F-5986884C7DB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="" xmlns:a16="http://schemas.microsoft.com/office/drawing/2014/main" id="{6A655B79-DC48-42FD-81A8-E26B26199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0" y="785813"/>
            <a:ext cx="6057900" cy="1390650"/>
          </a:xfrm>
        </p:spPr>
        <p:txBody>
          <a:bodyPr/>
          <a:lstStyle/>
          <a:p>
            <a:pPr algn="ctr" eaLnBrk="1" hangingPunct="1"/>
            <a:r>
              <a:rPr lang="tr-TR" altLang="tr-TR"/>
              <a:t>İki elin makas gibi </a:t>
            </a:r>
            <a:br>
              <a:rPr lang="tr-TR" altLang="tr-TR"/>
            </a:br>
            <a:r>
              <a:rPr lang="tr-TR" altLang="tr-TR"/>
              <a:t>yana doğru açılması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="" xmlns:a16="http://schemas.microsoft.com/office/drawing/2014/main" id="{28F09CCC-7E00-4033-9D4F-4E0956CB6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4572000"/>
            <a:ext cx="8072437" cy="167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Şiddetli reddetme vardır.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Öğretmen, öğrencilerle arasına düşmanca bir set çeker. </a:t>
            </a:r>
          </a:p>
        </p:txBody>
      </p:sp>
      <p:pic>
        <p:nvPicPr>
          <p:cNvPr id="24582" name="Picture 4">
            <a:extLst>
              <a:ext uri="{FF2B5EF4-FFF2-40B4-BE49-F238E27FC236}">
                <a16:creationId xmlns="" xmlns:a16="http://schemas.microsoft.com/office/drawing/2014/main" id="{DDD46110-82D6-4028-B239-1170D15CE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85813"/>
            <a:ext cx="28956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E38C9A9C-21C2-42D4-B15F-CD8FC597D21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Veri Yer Tutucusu">
            <a:extLst>
              <a:ext uri="{FF2B5EF4-FFF2-40B4-BE49-F238E27FC236}">
                <a16:creationId xmlns="" xmlns:a16="http://schemas.microsoft.com/office/drawing/2014/main" id="{AFFA5D1D-D5AE-4926-8A6D-134951F188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68BBBB-4863-438B-AAF4-0D1889F1192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5603" name="5 Slayt Numarası Yer Tutucusu">
            <a:extLst>
              <a:ext uri="{FF2B5EF4-FFF2-40B4-BE49-F238E27FC236}">
                <a16:creationId xmlns="" xmlns:a16="http://schemas.microsoft.com/office/drawing/2014/main" id="{7354C0D2-94D4-437F-ACAB-5D8ED614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CD3F2-977E-4D25-8655-ACB1D09B4C7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="" xmlns:a16="http://schemas.microsoft.com/office/drawing/2014/main" id="{D9CE0307-D21B-4DA8-ACD6-2BAB98648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85813"/>
            <a:ext cx="7219950" cy="785812"/>
          </a:xfrm>
        </p:spPr>
        <p:txBody>
          <a:bodyPr/>
          <a:lstStyle/>
          <a:p>
            <a:pPr eaLnBrk="1" hangingPunct="1"/>
            <a:r>
              <a:rPr lang="tr-TR" altLang="tr-TR"/>
              <a:t>Avuç içinin yukarıya bakması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="" xmlns:a16="http://schemas.microsoft.com/office/drawing/2014/main" id="{D5F488F0-7B71-4540-BCA2-14DCFD17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3714750"/>
            <a:ext cx="7786687" cy="257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/>
              <a:t>Öğretmen, yumuşak bir şekilde öğrenciden kendi fikrine katılmasını istiyor demektir.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Aynı zamanda farklı fikirlere de açık olduğunun göstergesidir. </a:t>
            </a:r>
          </a:p>
        </p:txBody>
      </p:sp>
      <p:pic>
        <p:nvPicPr>
          <p:cNvPr id="25606" name="Picture 4">
            <a:extLst>
              <a:ext uri="{FF2B5EF4-FFF2-40B4-BE49-F238E27FC236}">
                <a16:creationId xmlns="" xmlns:a16="http://schemas.microsoft.com/office/drawing/2014/main" id="{0C6F8F00-1B18-4764-B1A1-657427985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714500"/>
            <a:ext cx="3838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79477BB2-6431-43B1-A605-465A0405681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Veri Yer Tutucusu">
            <a:extLst>
              <a:ext uri="{FF2B5EF4-FFF2-40B4-BE49-F238E27FC236}">
                <a16:creationId xmlns="" xmlns:a16="http://schemas.microsoft.com/office/drawing/2014/main" id="{4D880312-C10E-489C-95AF-365E148A0C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B5F5DC-FF5A-4A7F-8DA3-6F06991D9F5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6627" name="5 Slayt Numarası Yer Tutucusu">
            <a:extLst>
              <a:ext uri="{FF2B5EF4-FFF2-40B4-BE49-F238E27FC236}">
                <a16:creationId xmlns="" xmlns:a16="http://schemas.microsoft.com/office/drawing/2014/main" id="{89A14A02-AE0A-4350-8452-99186F9E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BA6080-5B4D-46A2-B99C-127E6653A47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="" xmlns:a16="http://schemas.microsoft.com/office/drawing/2014/main" id="{62905BF4-8333-491C-8B11-8BFC08B19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305800" cy="1143000"/>
          </a:xfrm>
        </p:spPr>
        <p:txBody>
          <a:bodyPr/>
          <a:lstStyle/>
          <a:p>
            <a:pPr eaLnBrk="1" hangingPunct="1"/>
            <a:r>
              <a:rPr lang="tr-TR" altLang="tr-TR"/>
              <a:t>Avuç içinin aşağıya bakması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="" xmlns:a16="http://schemas.microsoft.com/office/drawing/2014/main" id="{281BD393-126C-4DE1-A098-54A3EF28F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4038600"/>
            <a:ext cx="7858125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chemeClr val="tx2"/>
                </a:solidFill>
              </a:rPr>
              <a:t>Artmış olan gerginliği kontrol etmek isteyen soğukkanlı bir  yaklaşım işaretidir.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>
                <a:solidFill>
                  <a:schemeClr val="tx2"/>
                </a:solidFill>
              </a:rPr>
              <a:t>	Bu hareket, karşı tarafta direnç doğurmaz. </a:t>
            </a:r>
          </a:p>
        </p:txBody>
      </p:sp>
      <p:pic>
        <p:nvPicPr>
          <p:cNvPr id="26630" name="Picture 4">
            <a:extLst>
              <a:ext uri="{FF2B5EF4-FFF2-40B4-BE49-F238E27FC236}">
                <a16:creationId xmlns="" xmlns:a16="http://schemas.microsoft.com/office/drawing/2014/main" id="{9F5A7D9C-95A3-49DA-A63D-9F052E82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2956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4788C292-122B-4801-A9C9-98040F35B8A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Veri Yer Tutucusu">
            <a:extLst>
              <a:ext uri="{FF2B5EF4-FFF2-40B4-BE49-F238E27FC236}">
                <a16:creationId xmlns="" xmlns:a16="http://schemas.microsoft.com/office/drawing/2014/main" id="{367B6E88-1D7D-4856-9052-178542250C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6E6DE-3B7B-4606-B41B-E74230B7F3A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7651" name="5 Slayt Numarası Yer Tutucusu">
            <a:extLst>
              <a:ext uri="{FF2B5EF4-FFF2-40B4-BE49-F238E27FC236}">
                <a16:creationId xmlns="" xmlns:a16="http://schemas.microsoft.com/office/drawing/2014/main" id="{7BB55736-2632-485C-A5DB-5CBB4925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113DE8-0E9B-4441-9332-B93FEAC0528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="" xmlns:a16="http://schemas.microsoft.com/office/drawing/2014/main" id="{08F87FDA-EF3B-4562-A211-BEAC2E506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75"/>
            <a:ext cx="9144000" cy="857250"/>
          </a:xfrm>
        </p:spPr>
        <p:txBody>
          <a:bodyPr/>
          <a:lstStyle/>
          <a:p>
            <a:pPr algn="ctr" eaLnBrk="1" hangingPunct="1"/>
            <a:r>
              <a:rPr lang="tr-TR" altLang="tr-TR"/>
              <a:t>İki elin avuç içlerinin aşağıya bakması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="" xmlns:a16="http://schemas.microsoft.com/office/drawing/2014/main" id="{9E93D9A8-6D75-487D-A63D-2B3175957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3929063"/>
            <a:ext cx="80010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Öğretici, karşı taraftan gelen teklif ve eleştirilere karşı çıkmaktadır.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Bu hareket, karşı tarafı durdurmaya ve kendi sınırlarından içeri sokmamayı amaçlar. </a:t>
            </a:r>
          </a:p>
        </p:txBody>
      </p:sp>
      <p:pic>
        <p:nvPicPr>
          <p:cNvPr id="27654" name="Picture 4">
            <a:extLst>
              <a:ext uri="{FF2B5EF4-FFF2-40B4-BE49-F238E27FC236}">
                <a16:creationId xmlns="" xmlns:a16="http://schemas.microsoft.com/office/drawing/2014/main" id="{AAE6E654-DFA9-4D6A-AF12-8EE15AC0B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14500"/>
            <a:ext cx="3276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ED13718B-3951-43F6-BA88-743EB1EA6C0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Veri Yer Tutucusu">
            <a:extLst>
              <a:ext uri="{FF2B5EF4-FFF2-40B4-BE49-F238E27FC236}">
                <a16:creationId xmlns="" xmlns:a16="http://schemas.microsoft.com/office/drawing/2014/main" id="{E7B0DD3B-AC3D-45D1-9DB8-09CF5662902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7AF713-6FF5-448C-A088-88CCCFB8C7B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8675" name="5 Slayt Numarası Yer Tutucusu">
            <a:extLst>
              <a:ext uri="{FF2B5EF4-FFF2-40B4-BE49-F238E27FC236}">
                <a16:creationId xmlns="" xmlns:a16="http://schemas.microsoft.com/office/drawing/2014/main" id="{6246C8FE-2519-43D1-8C1C-DF58FC20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DBEA2E-4A27-4E4C-A173-3AA6690C4B9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8676" name="Rectangle 3074">
            <a:extLst>
              <a:ext uri="{FF2B5EF4-FFF2-40B4-BE49-F238E27FC236}">
                <a16:creationId xmlns="" xmlns:a16="http://schemas.microsoft.com/office/drawing/2014/main" id="{F8DBA798-5E29-4605-A7C9-882006B0F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857250"/>
            <a:ext cx="8429625" cy="1428750"/>
          </a:xfrm>
        </p:spPr>
        <p:txBody>
          <a:bodyPr/>
          <a:lstStyle/>
          <a:p>
            <a:pPr algn="ctr" eaLnBrk="1" hangingPunct="1"/>
            <a:r>
              <a:rPr lang="tr-TR" altLang="tr-TR"/>
              <a:t>İki elin avuç içlerinin kişinin  kendi göğsünü göstermesi</a:t>
            </a:r>
          </a:p>
        </p:txBody>
      </p:sp>
      <p:sp>
        <p:nvSpPr>
          <p:cNvPr id="28677" name="Rectangle 3075">
            <a:extLst>
              <a:ext uri="{FF2B5EF4-FFF2-40B4-BE49-F238E27FC236}">
                <a16:creationId xmlns="" xmlns:a16="http://schemas.microsoft.com/office/drawing/2014/main" id="{C753C2E6-B20A-47B7-ACA2-8CD5655B6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4643438"/>
            <a:ext cx="8072438" cy="16430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	Karşıdakinin ortaya koyduğu fikirleri kucaklayarak,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onunla uyum içinde olmak istediğini yansıtır.</a:t>
            </a:r>
          </a:p>
        </p:txBody>
      </p:sp>
      <p:pic>
        <p:nvPicPr>
          <p:cNvPr id="28678" name="Picture 3077">
            <a:extLst>
              <a:ext uri="{FF2B5EF4-FFF2-40B4-BE49-F238E27FC236}">
                <a16:creationId xmlns="" xmlns:a16="http://schemas.microsoft.com/office/drawing/2014/main" id="{5510F61F-2E8C-4CF8-AEE3-F1D2F213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785938"/>
            <a:ext cx="1785938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1258989C-B683-4598-9146-F97867CCD7E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Veri Yer Tutucusu">
            <a:extLst>
              <a:ext uri="{FF2B5EF4-FFF2-40B4-BE49-F238E27FC236}">
                <a16:creationId xmlns="" xmlns:a16="http://schemas.microsoft.com/office/drawing/2014/main" id="{75B28F7E-05E6-4919-93C5-17605055CD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30F3F1-780D-46A8-8E4C-D8327B55FD38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9699" name="5 Slayt Numarası Yer Tutucusu">
            <a:extLst>
              <a:ext uri="{FF2B5EF4-FFF2-40B4-BE49-F238E27FC236}">
                <a16:creationId xmlns="" xmlns:a16="http://schemas.microsoft.com/office/drawing/2014/main" id="{50A43F83-67CD-42BB-A71C-0885DCF0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51CD6E-2042-4E41-A586-9BB22DBA5A7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="" xmlns:a16="http://schemas.microsoft.com/office/drawing/2014/main" id="{769443CC-9C0C-4DFD-895B-C26D9F913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962025"/>
          </a:xfrm>
        </p:spPr>
        <p:txBody>
          <a:bodyPr/>
          <a:lstStyle/>
          <a:p>
            <a:pPr algn="ctr" eaLnBrk="1" hangingPunct="1"/>
            <a:r>
              <a:rPr lang="tr-TR" altLang="tr-TR"/>
              <a:t>Eller çene altında kenetli 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="" xmlns:a16="http://schemas.microsoft.com/office/drawing/2014/main" id="{93E0AD73-0456-475F-B3D9-392BB5B55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14500"/>
            <a:ext cx="7358063" cy="4543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Kursiyerin ilgi alanının dışına çıktığınızı, ona artık hitap edemediğinizi gösterir. </a:t>
            </a:r>
          </a:p>
        </p:txBody>
      </p:sp>
      <p:pic>
        <p:nvPicPr>
          <p:cNvPr id="29702" name="Picture 4">
            <a:extLst>
              <a:ext uri="{FF2B5EF4-FFF2-40B4-BE49-F238E27FC236}">
                <a16:creationId xmlns="" xmlns:a16="http://schemas.microsoft.com/office/drawing/2014/main" id="{1B44283C-BCC1-4E0D-AA8A-9A885FA41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21431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AA4D1FA6-EAFB-479C-AE54-7C8C2ACDF3A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Veri Yer Tutucusu">
            <a:extLst>
              <a:ext uri="{FF2B5EF4-FFF2-40B4-BE49-F238E27FC236}">
                <a16:creationId xmlns="" xmlns:a16="http://schemas.microsoft.com/office/drawing/2014/main" id="{803BE5D3-4E53-4501-91C7-6FD5AE0ED4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85E63D-CC6F-4614-8FB7-6F492FE24C5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0723" name="5 Slayt Numarası Yer Tutucusu">
            <a:extLst>
              <a:ext uri="{FF2B5EF4-FFF2-40B4-BE49-F238E27FC236}">
                <a16:creationId xmlns="" xmlns:a16="http://schemas.microsoft.com/office/drawing/2014/main" id="{C50E4C5C-43D9-4206-B008-E4CA0E1E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87E277-7339-4B59-9382-C04F70B3FAD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="" xmlns:a16="http://schemas.microsoft.com/office/drawing/2014/main" id="{6929CE4C-53EE-42EA-8FA2-8849B457B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714375"/>
            <a:ext cx="7786688" cy="714375"/>
          </a:xfrm>
        </p:spPr>
        <p:txBody>
          <a:bodyPr/>
          <a:lstStyle/>
          <a:p>
            <a:pPr eaLnBrk="1" hangingPunct="1"/>
            <a:r>
              <a:rPr lang="tr-TR" altLang="tr-TR"/>
              <a:t>Ellerin önde ve arkada birleşmesi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="" xmlns:a16="http://schemas.microsoft.com/office/drawing/2014/main" id="{2E23E0A3-54EE-4A7A-898F-8A281CE1F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1688" y="1428750"/>
            <a:ext cx="514350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Ellerin arkada birleşmesi, </a:t>
            </a:r>
            <a:r>
              <a:rPr lang="tr-TR" altLang="tr-TR" sz="2800"/>
              <a:t>özgüveni, meydan  okumayı ve saklanacak bir şeyinin olmadığını gösterir.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Ellerin önde birleşmesi ise,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itaati ve kendine olan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güvensizliği gösterir.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Boynun eğilmesi,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omuzların düşmesi ile desteklenir. </a:t>
            </a:r>
          </a:p>
        </p:txBody>
      </p:sp>
      <p:pic>
        <p:nvPicPr>
          <p:cNvPr id="30726" name="Picture 4">
            <a:extLst>
              <a:ext uri="{FF2B5EF4-FFF2-40B4-BE49-F238E27FC236}">
                <a16:creationId xmlns="" xmlns:a16="http://schemas.microsoft.com/office/drawing/2014/main" id="{450BFD4D-6B7A-4BD8-A6F5-141ECCA95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1431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5">
            <a:extLst>
              <a:ext uri="{FF2B5EF4-FFF2-40B4-BE49-F238E27FC236}">
                <a16:creationId xmlns="" xmlns:a16="http://schemas.microsoft.com/office/drawing/2014/main" id="{231DBDEB-80E6-458D-A1C5-6A13B986A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143250"/>
            <a:ext cx="1643062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A4DBDBC2-88D3-40E4-99FC-4142893BCD8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Veri Yer Tutucusu">
            <a:extLst>
              <a:ext uri="{FF2B5EF4-FFF2-40B4-BE49-F238E27FC236}">
                <a16:creationId xmlns="" xmlns:a16="http://schemas.microsoft.com/office/drawing/2014/main" id="{4E7ABA15-BEE1-4092-A914-9627A6CB45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9E1719-BFDD-4663-87CA-B1EC4C1284A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1747" name="5 Slayt Numarası Yer Tutucusu">
            <a:extLst>
              <a:ext uri="{FF2B5EF4-FFF2-40B4-BE49-F238E27FC236}">
                <a16:creationId xmlns="" xmlns:a16="http://schemas.microsoft.com/office/drawing/2014/main" id="{824A9D51-4E12-45D5-BF09-95B211EF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04B2159-1C2C-4D4A-9675-07EED98517A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="" xmlns:a16="http://schemas.microsoft.com/office/drawing/2014/main" id="{8C2E2399-EA85-4167-B871-DC5C71BB7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Savunma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="" xmlns:a16="http://schemas.microsoft.com/office/drawing/2014/main" id="{2C6B4580-4EA8-4AB4-BCA0-D922F65CA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5130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Kitapları göğsüne alma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31750" name="Picture 4">
            <a:extLst>
              <a:ext uri="{FF2B5EF4-FFF2-40B4-BE49-F238E27FC236}">
                <a16:creationId xmlns="" xmlns:a16="http://schemas.microsoft.com/office/drawing/2014/main" id="{BF6A6F96-EE38-464D-8417-2084C3FD9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85875"/>
            <a:ext cx="2019300" cy="492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25950032-A823-4013-B13A-E6A23FE6B41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91200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Veri Yer Tutucusu">
            <a:extLst>
              <a:ext uri="{FF2B5EF4-FFF2-40B4-BE49-F238E27FC236}">
                <a16:creationId xmlns="" xmlns:a16="http://schemas.microsoft.com/office/drawing/2014/main" id="{D5B9F19F-7768-4220-B246-6BF5204425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B92F61-5512-4F8E-A4F2-17CB3220441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2771" name="5 Slayt Numarası Yer Tutucusu">
            <a:extLst>
              <a:ext uri="{FF2B5EF4-FFF2-40B4-BE49-F238E27FC236}">
                <a16:creationId xmlns="" xmlns:a16="http://schemas.microsoft.com/office/drawing/2014/main" id="{10068727-799D-4871-B348-8709071C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529DA1-C9C8-4739-9D4B-DD76E5C223D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="" xmlns:a16="http://schemas.microsoft.com/office/drawing/2014/main" id="{273AEE3A-29B7-42EC-96DD-70E6A14B3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6434138" cy="733425"/>
          </a:xfrm>
        </p:spPr>
        <p:txBody>
          <a:bodyPr/>
          <a:lstStyle/>
          <a:p>
            <a:pPr algn="ctr" eaLnBrk="1" hangingPunct="1"/>
            <a:r>
              <a:rPr lang="tr-TR" altLang="tr-TR"/>
              <a:t>Savunma</a:t>
            </a:r>
          </a:p>
        </p:txBody>
      </p:sp>
      <p:pic>
        <p:nvPicPr>
          <p:cNvPr id="32773" name="Picture 4" descr="33B_10">
            <a:extLst>
              <a:ext uri="{FF2B5EF4-FFF2-40B4-BE49-F238E27FC236}">
                <a16:creationId xmlns="" xmlns:a16="http://schemas.microsoft.com/office/drawing/2014/main" id="{FE1AB15B-CCEB-4FE4-AD03-B84E9025B62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643063"/>
            <a:ext cx="6696075" cy="4810125"/>
          </a:xfrm>
        </p:spPr>
      </p:pic>
      <p:sp>
        <p:nvSpPr>
          <p:cNvPr id="32774" name="Rectangle 5">
            <a:extLst>
              <a:ext uri="{FF2B5EF4-FFF2-40B4-BE49-F238E27FC236}">
                <a16:creationId xmlns="" xmlns:a16="http://schemas.microsoft.com/office/drawing/2014/main" id="{CBF102AA-CC2A-40E1-AE08-7FE435189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85938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tr-TR" altLang="tr-TR" b="1">
                <a:solidFill>
                  <a:srgbClr val="FF0000"/>
                </a:solidFill>
              </a:rPr>
              <a:t>Kolları kavuşturma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9017DD5F-6F85-4BAD-B3BF-187C2F25D54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Veri Yer Tutucusu">
            <a:extLst>
              <a:ext uri="{FF2B5EF4-FFF2-40B4-BE49-F238E27FC236}">
                <a16:creationId xmlns="" xmlns:a16="http://schemas.microsoft.com/office/drawing/2014/main" id="{16920627-8053-44D1-BBA0-23ED04583E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C79140-29A4-4755-8CD6-9C6D15BE8C3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3795" name="5 Slayt Numarası Yer Tutucusu">
            <a:extLst>
              <a:ext uri="{FF2B5EF4-FFF2-40B4-BE49-F238E27FC236}">
                <a16:creationId xmlns="" xmlns:a16="http://schemas.microsoft.com/office/drawing/2014/main" id="{2C8CB812-5F60-40B3-A11F-74B411CF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340260-295F-40EF-BBF1-95E390416F9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="" xmlns:a16="http://schemas.microsoft.com/office/drawing/2014/main" id="{31D8A437-EA61-4E4F-8174-2055B412C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Başın duruşu ve hareketleri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="" xmlns:a16="http://schemas.microsoft.com/office/drawing/2014/main" id="{85D80CDD-BF9F-40A4-A927-D4AFE8DA7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357438"/>
            <a:ext cx="7786687" cy="3738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Baş, yukarı doğru ise </a:t>
            </a:r>
            <a:r>
              <a:rPr lang="tr-TR" altLang="tr-TR">
                <a:solidFill>
                  <a:srgbClr val="003399"/>
                </a:solidFill>
              </a:rPr>
              <a:t>“Üstünlük”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Öne eğik ise, </a:t>
            </a:r>
            <a:r>
              <a:rPr lang="tr-TR" altLang="tr-TR">
                <a:solidFill>
                  <a:srgbClr val="003399"/>
                </a:solidFill>
              </a:rPr>
              <a:t>“Uysallık”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Baş geri doğru hareket ediyorsa </a:t>
            </a:r>
            <a:r>
              <a:rPr lang="tr-TR" altLang="tr-TR">
                <a:solidFill>
                  <a:srgbClr val="003399"/>
                </a:solidFill>
              </a:rPr>
              <a:t>“Reddetme”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Öne doğru sallanıyorsa </a:t>
            </a:r>
            <a:r>
              <a:rPr lang="tr-TR" altLang="tr-TR">
                <a:solidFill>
                  <a:srgbClr val="003399"/>
                </a:solidFill>
              </a:rPr>
              <a:t>“Kabul” </a:t>
            </a:r>
            <a:r>
              <a:rPr lang="tr-TR" altLang="tr-TR"/>
              <a:t>vardır.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A53811AE-A265-41BF-9F85-78314C37E64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Veri Yer Tutucusu">
            <a:extLst>
              <a:ext uri="{FF2B5EF4-FFF2-40B4-BE49-F238E27FC236}">
                <a16:creationId xmlns="" xmlns:a16="http://schemas.microsoft.com/office/drawing/2014/main" id="{0AEE869C-BD3B-48B4-8D47-34C8FE4F2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B6C7D7-7F63-4C60-A575-271E4DF82E9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147" name="5 Slayt Numarası Yer Tutucusu">
            <a:extLst>
              <a:ext uri="{FF2B5EF4-FFF2-40B4-BE49-F238E27FC236}">
                <a16:creationId xmlns="" xmlns:a16="http://schemas.microsoft.com/office/drawing/2014/main" id="{2DC6566C-892A-40D1-83F7-02AD7884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AA2992-382E-4B74-9F64-19F97513DA4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53CC7E28-0C7B-4359-B972-B07CBF3BEA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14500"/>
            <a:ext cx="7772400" cy="4502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>
                <a:solidFill>
                  <a:srgbClr val="CC0000"/>
                </a:solidFill>
              </a:rPr>
              <a:t>   </a:t>
            </a:r>
            <a:r>
              <a:rPr lang="tr-TR" altLang="tr-TR" sz="2400" b="1"/>
              <a:t>Verilen mesajlar;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düşmanlık,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sıkıntı,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güven,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saldırganlık,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hoşlanma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/>
              <a:t>    gibi gerçek duygu ve tavırları yansıtmak konusunda, söylenen kelimelerden çok daha önemli rol oynar.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33045957-9327-44A0-929B-37E2242A6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857250"/>
            <a:ext cx="7772400" cy="7143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 ile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Veri Yer Tutucusu">
            <a:extLst>
              <a:ext uri="{FF2B5EF4-FFF2-40B4-BE49-F238E27FC236}">
                <a16:creationId xmlns="" xmlns:a16="http://schemas.microsoft.com/office/drawing/2014/main" id="{28E92A65-674C-4881-81BB-C3171981DE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8A859C-1D60-4397-805C-CE6216307BF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4819" name="5 Slayt Numarası Yer Tutucusu">
            <a:extLst>
              <a:ext uri="{FF2B5EF4-FFF2-40B4-BE49-F238E27FC236}">
                <a16:creationId xmlns="" xmlns:a16="http://schemas.microsoft.com/office/drawing/2014/main" id="{D342BCEB-8F83-4DEA-84C3-369D1EB6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C70FD53-F711-43B4-AB95-D3F8E12EB27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="" xmlns:a16="http://schemas.microsoft.com/office/drawing/2014/main" id="{4BA140B7-09C4-4E33-AFD6-33A73F0E6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6286500" cy="836613"/>
          </a:xfrm>
        </p:spPr>
        <p:txBody>
          <a:bodyPr/>
          <a:lstStyle/>
          <a:p>
            <a:pPr algn="ctr" eaLnBrk="1" hangingPunct="1"/>
            <a:r>
              <a:rPr lang="tr-TR" altLang="tr-TR"/>
              <a:t>Gözler ve bakışlar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="" xmlns:a16="http://schemas.microsoft.com/office/drawing/2014/main" id="{BA2E3C18-F301-44DB-B892-647A532B7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2428875"/>
            <a:ext cx="8643937" cy="3929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Hoşlanma durumunda, düşünce esnasında, karanlıkta </a:t>
            </a:r>
            <a:r>
              <a:rPr lang="tr-TR" altLang="tr-TR" sz="2800">
                <a:solidFill>
                  <a:srgbClr val="003399"/>
                </a:solidFill>
              </a:rPr>
              <a:t>göz bebekleri büyür.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Gözler küçüldüğünde, </a:t>
            </a:r>
            <a:r>
              <a:rPr lang="tr-TR" altLang="tr-TR" sz="2800"/>
              <a:t>verilen bilgi beni tatmin etmedi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anlamına gelir.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Yukarı bakmak </a:t>
            </a:r>
            <a:r>
              <a:rPr lang="tr-TR" altLang="tr-TR" sz="2800"/>
              <a:t>yardım talebinin gösterir.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Yere ayak uçlarına bakan </a:t>
            </a:r>
            <a:r>
              <a:rPr lang="tr-TR" altLang="tr-TR" sz="2800"/>
              <a:t>insanlar, önceki yaşanmış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tecrübelerine bakarak yaşanacak olumsuzluklardan korkan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kişilerdir. </a:t>
            </a:r>
          </a:p>
        </p:txBody>
      </p:sp>
      <p:pic>
        <p:nvPicPr>
          <p:cNvPr id="34822" name="Picture 4">
            <a:extLst>
              <a:ext uri="{FF2B5EF4-FFF2-40B4-BE49-F238E27FC236}">
                <a16:creationId xmlns="" xmlns:a16="http://schemas.microsoft.com/office/drawing/2014/main" id="{2BBC56F5-951C-463F-8988-B62D8498A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857250"/>
            <a:ext cx="2457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D8CE59ED-EC04-4377-84EB-EB640F05DD3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Veri Yer Tutucusu">
            <a:extLst>
              <a:ext uri="{FF2B5EF4-FFF2-40B4-BE49-F238E27FC236}">
                <a16:creationId xmlns="" xmlns:a16="http://schemas.microsoft.com/office/drawing/2014/main" id="{9AE5A101-322E-4F95-9516-9A41B04CD0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A26D83-EA1E-4413-BCDB-8A6F9F93642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5843" name="5 Slayt Numarası Yer Tutucusu">
            <a:extLst>
              <a:ext uri="{FF2B5EF4-FFF2-40B4-BE49-F238E27FC236}">
                <a16:creationId xmlns="" xmlns:a16="http://schemas.microsoft.com/office/drawing/2014/main" id="{6DEA15DD-1817-4F24-A009-8FFBE510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DC6A86-0F1F-4FD9-8B64-2D3B8963E6E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="" xmlns:a16="http://schemas.microsoft.com/office/drawing/2014/main" id="{8BE18B0E-5B74-4118-A1C1-D10F1327C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501063" cy="3429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Hep öne ve ileriye doğru bakan hayal alemindedir.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Gözün yumulması ile, dışarıdan gelen fikirlere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kendimizi kapatırız.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Öğrenciler gözlerini yumuyor ve başlarını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saklıyorlarsa, bu kadar bilgi yeter demektedirler. </a:t>
            </a:r>
          </a:p>
        </p:txBody>
      </p:sp>
      <p:pic>
        <p:nvPicPr>
          <p:cNvPr id="35845" name="Picture 4">
            <a:extLst>
              <a:ext uri="{FF2B5EF4-FFF2-40B4-BE49-F238E27FC236}">
                <a16:creationId xmlns="" xmlns:a16="http://schemas.microsoft.com/office/drawing/2014/main" id="{ADC27A3A-F5C4-4236-9F7A-789AC4520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214813"/>
            <a:ext cx="20716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DCC70B04-41C7-462A-89D2-DCB8D167A17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Veri Yer Tutucusu">
            <a:extLst>
              <a:ext uri="{FF2B5EF4-FFF2-40B4-BE49-F238E27FC236}">
                <a16:creationId xmlns="" xmlns:a16="http://schemas.microsoft.com/office/drawing/2014/main" id="{9C5C8149-4E70-4938-80AE-5C0635908C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421539-57F3-41E6-9D91-32E2EF11A50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6867" name="5 Slayt Numarası Yer Tutucusu">
            <a:extLst>
              <a:ext uri="{FF2B5EF4-FFF2-40B4-BE49-F238E27FC236}">
                <a16:creationId xmlns="" xmlns:a16="http://schemas.microsoft.com/office/drawing/2014/main" id="{8245D680-1154-4B0F-B068-D22EEAA2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9CAF76-BE6E-4636-A92D-C652E624FD21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6868" name="Rectangle 1027">
            <a:extLst>
              <a:ext uri="{FF2B5EF4-FFF2-40B4-BE49-F238E27FC236}">
                <a16:creationId xmlns="" xmlns:a16="http://schemas.microsoft.com/office/drawing/2014/main" id="{2FB6CBB1-9602-4C53-9EB8-5CDFEA7E9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4500" y="2500313"/>
            <a:ext cx="6858000" cy="3595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003399"/>
                </a:solidFill>
              </a:rPr>
              <a:t>Gözler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Sağa bakıyorsa</a:t>
            </a:r>
            <a:r>
              <a:rPr lang="tr-TR" altLang="tr-TR"/>
              <a:t>, görsel tasarlama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Yukarı bakıyorsa</a:t>
            </a:r>
            <a:r>
              <a:rPr lang="tr-TR" altLang="tr-TR"/>
              <a:t>, koku hatırlama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Sola bakıyorsa </a:t>
            </a:r>
            <a:r>
              <a:rPr lang="tr-TR" altLang="tr-TR"/>
              <a:t>görsel hatırlama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Ortada ise </a:t>
            </a:r>
            <a:r>
              <a:rPr lang="tr-TR" altLang="tr-TR"/>
              <a:t>duygusal sentez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Aşağı bakıyorsa </a:t>
            </a:r>
            <a:r>
              <a:rPr lang="tr-TR" altLang="tr-TR"/>
              <a:t>tat hatırlama</a:t>
            </a:r>
          </a:p>
        </p:txBody>
      </p:sp>
      <p:pic>
        <p:nvPicPr>
          <p:cNvPr id="36869" name="Picture 1031">
            <a:extLst>
              <a:ext uri="{FF2B5EF4-FFF2-40B4-BE49-F238E27FC236}">
                <a16:creationId xmlns="" xmlns:a16="http://schemas.microsoft.com/office/drawing/2014/main" id="{5B2082AA-0532-4316-B70E-31DDC5BA1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928688"/>
            <a:ext cx="2971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9D910F45-99FC-4D16-A6C0-11577304652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Veri Yer Tutucusu">
            <a:extLst>
              <a:ext uri="{FF2B5EF4-FFF2-40B4-BE49-F238E27FC236}">
                <a16:creationId xmlns="" xmlns:a16="http://schemas.microsoft.com/office/drawing/2014/main" id="{C7970B71-B49B-4C8B-888A-496DD3D2F7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F66D31-817D-4418-B428-3FE92C57E73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7891" name="5 Slayt Numarası Yer Tutucusu">
            <a:extLst>
              <a:ext uri="{FF2B5EF4-FFF2-40B4-BE49-F238E27FC236}">
                <a16:creationId xmlns="" xmlns:a16="http://schemas.microsoft.com/office/drawing/2014/main" id="{BA6C7A78-017C-4672-B160-70393EB3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037371-8E4D-4C2A-8FAD-12F1DE1B709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7892" name="Rectangle 1026">
            <a:extLst>
              <a:ext uri="{FF2B5EF4-FFF2-40B4-BE49-F238E27FC236}">
                <a16:creationId xmlns="" xmlns:a16="http://schemas.microsoft.com/office/drawing/2014/main" id="{E14E01AC-CBCB-4811-AC74-2D539A05C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9113" y="838200"/>
            <a:ext cx="6421437" cy="733425"/>
          </a:xfrm>
        </p:spPr>
        <p:txBody>
          <a:bodyPr/>
          <a:lstStyle/>
          <a:p>
            <a:pPr algn="ctr" eaLnBrk="1" hangingPunct="1"/>
            <a:r>
              <a:rPr lang="tr-TR" altLang="tr-TR"/>
              <a:t>Bakışlar</a:t>
            </a:r>
          </a:p>
        </p:txBody>
      </p:sp>
      <p:sp>
        <p:nvSpPr>
          <p:cNvPr id="37893" name="Rectangle 1027">
            <a:extLst>
              <a:ext uri="{FF2B5EF4-FFF2-40B4-BE49-F238E27FC236}">
                <a16:creationId xmlns="" xmlns:a16="http://schemas.microsoft.com/office/drawing/2014/main" id="{0A765A7A-FE07-43AE-8854-801D42A2D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43063"/>
            <a:ext cx="8305800" cy="4452937"/>
          </a:xfrm>
        </p:spPr>
        <p:txBody>
          <a:bodyPr/>
          <a:lstStyle/>
          <a:p>
            <a:pPr eaLnBrk="1" hangingPunct="1"/>
            <a:r>
              <a:rPr lang="tr-TR" altLang="tr-TR"/>
              <a:t>İlgi bakışı</a:t>
            </a:r>
          </a:p>
          <a:p>
            <a:pPr eaLnBrk="1" hangingPunct="1"/>
            <a:r>
              <a:rPr lang="tr-TR" altLang="tr-TR"/>
              <a:t>Müfettiş bakışı</a:t>
            </a:r>
          </a:p>
          <a:p>
            <a:pPr eaLnBrk="1" hangingPunct="1"/>
            <a:r>
              <a:rPr lang="tr-TR" altLang="tr-TR"/>
              <a:t>Tehdit bakışı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37894" name="Picture 1028">
            <a:extLst>
              <a:ext uri="{FF2B5EF4-FFF2-40B4-BE49-F238E27FC236}">
                <a16:creationId xmlns="" xmlns:a16="http://schemas.microsoft.com/office/drawing/2014/main" id="{9AD63367-0FCB-437E-80E6-E72A1FC6D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00438"/>
            <a:ext cx="20812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029">
            <a:extLst>
              <a:ext uri="{FF2B5EF4-FFF2-40B4-BE49-F238E27FC236}">
                <a16:creationId xmlns="" xmlns:a16="http://schemas.microsoft.com/office/drawing/2014/main" id="{221C1D34-E5AE-4D85-9029-CFB367ADB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500438"/>
            <a:ext cx="2281237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1030">
            <a:extLst>
              <a:ext uri="{FF2B5EF4-FFF2-40B4-BE49-F238E27FC236}">
                <a16:creationId xmlns="" xmlns:a16="http://schemas.microsoft.com/office/drawing/2014/main" id="{F7802A71-44D1-4820-A2D1-1D2950AB8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75"/>
            <a:ext cx="182562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1AB436AA-8353-4938-B0E8-78DE504908A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Veri Yer Tutucusu">
            <a:extLst>
              <a:ext uri="{FF2B5EF4-FFF2-40B4-BE49-F238E27FC236}">
                <a16:creationId xmlns="" xmlns:a16="http://schemas.microsoft.com/office/drawing/2014/main" id="{B24E6EF6-581B-4C3A-B73B-610E8CD2A6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3D87D0-7679-4A30-B915-FDF616ABB81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8915" name="5 Slayt Numarası Yer Tutucusu">
            <a:extLst>
              <a:ext uri="{FF2B5EF4-FFF2-40B4-BE49-F238E27FC236}">
                <a16:creationId xmlns="" xmlns:a16="http://schemas.microsoft.com/office/drawing/2014/main" id="{C658FB45-E448-4F13-9C7A-B3E67E20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1BBE0A-792F-4D8E-A523-AE5DE234D83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="" xmlns:a16="http://schemas.microsoft.com/office/drawing/2014/main" id="{A4C02304-4808-4F66-9A77-8B88A32F0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181850" cy="857250"/>
          </a:xfrm>
        </p:spPr>
        <p:txBody>
          <a:bodyPr/>
          <a:lstStyle/>
          <a:p>
            <a:pPr algn="ctr" eaLnBrk="1" hangingPunct="1"/>
            <a:r>
              <a:rPr lang="tr-TR" altLang="tr-TR" b="1"/>
              <a:t>Üstünlük belirten hareketler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="" xmlns:a16="http://schemas.microsoft.com/office/drawing/2014/main" id="{146A7012-BEE1-4D2E-B164-C15E448C5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1066800"/>
            <a:ext cx="6186487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Sıkılmış yumruğuyla, kağıdın üzerine işaret eden öğretmen</a:t>
            </a:r>
            <a:r>
              <a:rPr lang="tr-TR" altLang="tr-TR" sz="2800"/>
              <a:t>, hiçbir mazeret kabul etmeyeceğini belirtir.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Öğrenciyi elinin tersiyle kendinden uzaklaştıran öğretmen, </a:t>
            </a:r>
            <a:r>
              <a:rPr lang="tr-TR" altLang="tr-TR" sz="2800"/>
              <a:t>ona değer vermediğini göstermektedir.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Öğrenci bir soruya cevap verirken, </a:t>
            </a:r>
            <a:r>
              <a:rPr lang="tr-TR" altLang="tr-TR" sz="2800">
                <a:solidFill>
                  <a:srgbClr val="003399"/>
                </a:solidFill>
              </a:rPr>
              <a:t>başını geriye doğru atan öğretmen</a:t>
            </a:r>
            <a:r>
              <a:rPr lang="tr-TR" altLang="tr-TR" sz="2800"/>
              <a:t>, öğrencide tedirginlik yaratır.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Öğretmen, </a:t>
            </a:r>
            <a:r>
              <a:rPr lang="tr-TR" altLang="tr-TR" sz="2800">
                <a:solidFill>
                  <a:srgbClr val="003399"/>
                </a:solidFill>
              </a:rPr>
              <a:t>ellerini ensesine koyarak geriye yaslanırsa</a:t>
            </a:r>
            <a:r>
              <a:rPr lang="tr-TR" altLang="tr-TR" sz="2800"/>
              <a:t>, kesin üstünlük ifadesidir. Başkalarını önemsememek anlamındadır.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</p:txBody>
      </p:sp>
      <p:pic>
        <p:nvPicPr>
          <p:cNvPr id="38918" name="Picture 4">
            <a:extLst>
              <a:ext uri="{FF2B5EF4-FFF2-40B4-BE49-F238E27FC236}">
                <a16:creationId xmlns="" xmlns:a16="http://schemas.microsoft.com/office/drawing/2014/main" id="{2718D86E-7EFE-43F7-978E-8B026F662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214438"/>
            <a:ext cx="2478087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Veri Yer Tutucusu">
            <a:extLst>
              <a:ext uri="{FF2B5EF4-FFF2-40B4-BE49-F238E27FC236}">
                <a16:creationId xmlns="" xmlns:a16="http://schemas.microsoft.com/office/drawing/2014/main" id="{017449D3-E3D2-4D81-B9C0-4615D05A70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C275C0-A124-43C4-B736-C98B6BCEA6E1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9939" name="5 Slayt Numarası Yer Tutucusu">
            <a:extLst>
              <a:ext uri="{FF2B5EF4-FFF2-40B4-BE49-F238E27FC236}">
                <a16:creationId xmlns="" xmlns:a16="http://schemas.microsoft.com/office/drawing/2014/main" id="{BAAF2C1C-AC81-4325-A440-763A32F2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D20EE2-7451-4822-86B6-5F0A0881439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="" xmlns:a16="http://schemas.microsoft.com/office/drawing/2014/main" id="{486E1B3F-C191-4E77-9AD3-ADCB447E4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857250"/>
            <a:ext cx="6096000" cy="1071563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/>
              <a:t>Oturma  düzeni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="" xmlns:a16="http://schemas.microsoft.com/office/drawing/2014/main" id="{02AEE3E1-AF47-47E1-A6CF-CBDC09676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5286375" cy="314325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 b="1">
                <a:solidFill>
                  <a:srgbClr val="003399"/>
                </a:solidFill>
              </a:rPr>
              <a:t>Oturma düzeni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2060"/>
                </a:solidFill>
              </a:rPr>
              <a:t>Ön sıralarda oturanlar</a:t>
            </a:r>
            <a:r>
              <a:rPr lang="tr-TR" altLang="tr-TR" sz="2800"/>
              <a:t>, derse  diğer sıralardaki kursiyerlerden daha fazla katılıyorlar.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İkinci derecede </a:t>
            </a:r>
            <a:r>
              <a:rPr lang="tr-TR" altLang="tr-TR" sz="2800">
                <a:solidFill>
                  <a:srgbClr val="002060"/>
                </a:solidFill>
              </a:rPr>
              <a:t>duvar kenarında oturan</a:t>
            </a:r>
            <a:r>
              <a:rPr lang="tr-TR" altLang="tr-TR" sz="2800"/>
              <a:t> kursiyerler katılır.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</p:txBody>
      </p:sp>
      <p:pic>
        <p:nvPicPr>
          <p:cNvPr id="39942" name="Picture 4">
            <a:extLst>
              <a:ext uri="{FF2B5EF4-FFF2-40B4-BE49-F238E27FC236}">
                <a16:creationId xmlns="" xmlns:a16="http://schemas.microsoft.com/office/drawing/2014/main" id="{DFE73208-2B55-4BBE-9F67-037F28846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43063"/>
            <a:ext cx="3657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1358F5E3-251B-455B-842F-07A60322DF9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Veri Yer Tutucusu">
            <a:extLst>
              <a:ext uri="{FF2B5EF4-FFF2-40B4-BE49-F238E27FC236}">
                <a16:creationId xmlns="" xmlns:a16="http://schemas.microsoft.com/office/drawing/2014/main" id="{0D858642-32C6-4285-AA57-ABAE7B2ECD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A96D06-5295-48B1-AA37-55AE6BF3ED2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0963" name="5 Slayt Numarası Yer Tutucusu">
            <a:extLst>
              <a:ext uri="{FF2B5EF4-FFF2-40B4-BE49-F238E27FC236}">
                <a16:creationId xmlns="" xmlns:a16="http://schemas.microsoft.com/office/drawing/2014/main" id="{D75B9D92-22B0-4AF9-966B-0F383A34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0A908BA-EE29-4584-A3C7-A7DF389C2A5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0964" name="Rectangle 1026">
            <a:extLst>
              <a:ext uri="{FF2B5EF4-FFF2-40B4-BE49-F238E27FC236}">
                <a16:creationId xmlns="" xmlns:a16="http://schemas.microsoft.com/office/drawing/2014/main" id="{B0A8C8F7-2F99-4AE4-9A15-BB72F26B9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tr-TR" altLang="tr-TR"/>
              <a:t>Renkler</a:t>
            </a:r>
          </a:p>
        </p:txBody>
      </p:sp>
      <p:sp>
        <p:nvSpPr>
          <p:cNvPr id="40966" name="Rectangle 1027">
            <a:extLst>
              <a:ext uri="{FF2B5EF4-FFF2-40B4-BE49-F238E27FC236}">
                <a16:creationId xmlns="" xmlns:a16="http://schemas.microsoft.com/office/drawing/2014/main" id="{822E32DE-F44C-4261-8199-D3F4657E6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219200"/>
            <a:ext cx="8629650" cy="50673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FF0000"/>
                </a:solidFill>
              </a:rPr>
              <a:t>Kırmızı</a:t>
            </a:r>
            <a:r>
              <a:rPr lang="tr-TR" sz="2800" dirty="0"/>
              <a:t> iştah açar.</a:t>
            </a:r>
          </a:p>
          <a:p>
            <a:pPr eaLnBrk="1" hangingPunct="1">
              <a:defRPr/>
            </a:pPr>
            <a:r>
              <a:rPr lang="tr-TR" sz="2800" b="1" dirty="0">
                <a:solidFill>
                  <a:srgbClr val="008080"/>
                </a:solidFill>
              </a:rPr>
              <a:t>Yeşil</a:t>
            </a:r>
            <a:r>
              <a:rPr lang="tr-TR" sz="2800" dirty="0"/>
              <a:t> güven verir.</a:t>
            </a:r>
          </a:p>
          <a:p>
            <a:pPr eaLnBrk="1" hangingPunct="1">
              <a:defRPr/>
            </a:pPr>
            <a:r>
              <a:rPr lang="tr-TR" sz="2800" b="1" dirty="0"/>
              <a:t>Siyah, </a:t>
            </a:r>
            <a:r>
              <a:rPr lang="tr-TR" sz="2800" dirty="0"/>
              <a:t>gücü ve tutkuyu temsil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bg1"/>
                </a:solidFill>
              </a:rPr>
              <a:t>Beyaz</a:t>
            </a:r>
            <a:r>
              <a:rPr lang="tr-TR" sz="2800" dirty="0"/>
              <a:t>, istikrarı, devamlılığı ve temizliği temsil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3399"/>
                </a:solidFill>
              </a:rPr>
              <a:t>Mavi</a:t>
            </a:r>
            <a:r>
              <a:rPr lang="tr-TR" sz="2800" dirty="0"/>
              <a:t>, sakinliği, durgunluğu ifade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7030A0"/>
                </a:solidFill>
              </a:rPr>
              <a:t>Mor</a:t>
            </a:r>
            <a:r>
              <a:rPr lang="tr-TR" sz="2800" dirty="0"/>
              <a:t>, </a:t>
            </a:r>
            <a:r>
              <a:rPr lang="tr-TR" sz="2800" dirty="0" err="1"/>
              <a:t>nevrotik</a:t>
            </a:r>
            <a:r>
              <a:rPr lang="tr-TR" sz="2800" dirty="0"/>
              <a:t> duyguları ortaya çıkarır. 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FF99FF"/>
                </a:solidFill>
              </a:rPr>
              <a:t>Pembe</a:t>
            </a:r>
            <a:r>
              <a:rPr lang="tr-TR" sz="2800" dirty="0"/>
              <a:t>, kin ve düşmanlığı yok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FFFF00"/>
                </a:solidFill>
              </a:rPr>
              <a:t>Sarı, </a:t>
            </a:r>
            <a:r>
              <a:rPr lang="tr-TR" sz="2800" dirty="0"/>
              <a:t>geçiciliği ve dikkat çekiciliği ifade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Kahverengi</a:t>
            </a:r>
            <a:r>
              <a:rPr lang="tr-TR" sz="2800" dirty="0"/>
              <a:t>, hızlı hareketi ifade eder.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Veri Yer Tutucusu">
            <a:extLst>
              <a:ext uri="{FF2B5EF4-FFF2-40B4-BE49-F238E27FC236}">
                <a16:creationId xmlns="" xmlns:a16="http://schemas.microsoft.com/office/drawing/2014/main" id="{28A30786-71B1-4692-B8C7-82BDDABE9A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C02DCD-1843-496B-9A46-B515AB72AFB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1987" name="5 Slayt Numarası Yer Tutucusu">
            <a:extLst>
              <a:ext uri="{FF2B5EF4-FFF2-40B4-BE49-F238E27FC236}">
                <a16:creationId xmlns="" xmlns:a16="http://schemas.microsoft.com/office/drawing/2014/main" id="{3A96B855-48A4-4AC4-9E8C-D6A66616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3D3B3D-4315-45A6-B1B7-AA613849D89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="" xmlns:a16="http://schemas.microsoft.com/office/drawing/2014/main" id="{DE8B0E12-EA7F-4719-AF2A-D057F1BA1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71500"/>
            <a:ext cx="9144000" cy="857250"/>
          </a:xfrm>
        </p:spPr>
        <p:txBody>
          <a:bodyPr/>
          <a:lstStyle/>
          <a:p>
            <a:pPr eaLnBrk="1" hangingPunct="1"/>
            <a:r>
              <a:rPr lang="tr-TR" altLang="tr-TR" sz="4000">
                <a:solidFill>
                  <a:srgbClr val="003399"/>
                </a:solidFill>
              </a:rPr>
              <a:t>Öğrencilerle etkili iletişim kurma becerisi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="" xmlns:a16="http://schemas.microsoft.com/office/drawing/2014/main" id="{AB5BE303-8581-438C-8BEB-BA3254A6B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1500188"/>
            <a:ext cx="8715375" cy="485775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tr-TR" altLang="tr-TR" sz="2800"/>
              <a:t>Şimdi (şu an) ile meşgul olun.</a:t>
            </a:r>
          </a:p>
          <a:p>
            <a:pPr eaLnBrk="1" hangingPunct="1"/>
            <a:r>
              <a:rPr lang="tr-TR" altLang="tr-TR" sz="2800"/>
              <a:t>Öğrenciler hakkında konuşmaktan çok, doğrudan onlarla konuşun.</a:t>
            </a:r>
          </a:p>
          <a:p>
            <a:pPr eaLnBrk="1" hangingPunct="1"/>
            <a:r>
              <a:rPr lang="tr-TR" altLang="tr-TR" sz="2800"/>
              <a:t>Nazik ve kibar olun.</a:t>
            </a:r>
          </a:p>
          <a:p>
            <a:pPr eaLnBrk="1" hangingPunct="1"/>
            <a:r>
              <a:rPr lang="tr-TR" altLang="tr-TR" sz="2800"/>
              <a:t>Göz kontağı kurun. Sözel olmayan mesajlara dikkat edin.</a:t>
            </a:r>
          </a:p>
          <a:p>
            <a:pPr eaLnBrk="1" hangingPunct="1"/>
            <a:r>
              <a:rPr lang="tr-TR" altLang="tr-TR" sz="2800"/>
              <a:t>Ben dili kullanarak, söylediğinizin sorumluluğunu alın.</a:t>
            </a:r>
          </a:p>
          <a:p>
            <a:pPr eaLnBrk="1" hangingPunct="1"/>
            <a:r>
              <a:rPr lang="tr-TR" altLang="tr-TR" sz="2800"/>
              <a:t>Kişi hakkında değil, durum hakkında konuşun.</a:t>
            </a:r>
          </a:p>
          <a:p>
            <a:pPr eaLnBrk="1" hangingPunct="1"/>
            <a:r>
              <a:rPr lang="tr-TR" altLang="tr-TR" sz="2800"/>
              <a:t>Soru sormaktan çok cümle kurun.</a:t>
            </a:r>
          </a:p>
          <a:p>
            <a:pPr eaLnBrk="1" hangingPunct="1"/>
            <a:r>
              <a:rPr lang="tr-TR" altLang="tr-TR" sz="2800"/>
              <a:t>Duygulara değil, davranışlara sınır getirin.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Veri Yer Tutucusu">
            <a:extLst>
              <a:ext uri="{FF2B5EF4-FFF2-40B4-BE49-F238E27FC236}">
                <a16:creationId xmlns="" xmlns:a16="http://schemas.microsoft.com/office/drawing/2014/main" id="{FA8E796A-DC62-44A0-8102-CB4DAB3E3F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F0869A-1290-4131-A57C-CA868ABAC8F9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3011" name="5 Slayt Numarası Yer Tutucusu">
            <a:extLst>
              <a:ext uri="{FF2B5EF4-FFF2-40B4-BE49-F238E27FC236}">
                <a16:creationId xmlns="" xmlns:a16="http://schemas.microsoft.com/office/drawing/2014/main" id="{C53AD16C-53E7-41B9-B8BE-D630FFE2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DC22D4-95EC-4799-A2C4-7E2CCBB7532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="" xmlns:a16="http://schemas.microsoft.com/office/drawing/2014/main" id="{F04A111E-2593-41CD-989B-AB4FBEB2D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8813" y="990600"/>
            <a:ext cx="6500812" cy="129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  <a:r>
              <a:rPr lang="tr-TR" altLang="tr-TR" b="1"/>
              <a:t>Dokunma</a:t>
            </a:r>
            <a:r>
              <a:rPr lang="tr-TR" altLang="tr-TR"/>
              <a:t>  öğrenciler açısından oldukça önemli bir etkiye sahiptir. 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43013" name="Picture 2" descr="ÖĞRETMEN ÖĞRENCİ ile ilgili görsel sonucu">
            <a:extLst>
              <a:ext uri="{FF2B5EF4-FFF2-40B4-BE49-F238E27FC236}">
                <a16:creationId xmlns="" xmlns:a16="http://schemas.microsoft.com/office/drawing/2014/main" id="{0814DCEE-60FA-4999-AFD6-95D7C9CD0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86000"/>
            <a:ext cx="692943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Veri Yer Tutucusu">
            <a:extLst>
              <a:ext uri="{FF2B5EF4-FFF2-40B4-BE49-F238E27FC236}">
                <a16:creationId xmlns="" xmlns:a16="http://schemas.microsoft.com/office/drawing/2014/main" id="{94032CAC-EE5C-48E0-B76C-E15E7F206D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BD56E53-CD43-464C-936C-024956121D7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4035" name="5 Slayt Numarası Yer Tutucusu">
            <a:extLst>
              <a:ext uri="{FF2B5EF4-FFF2-40B4-BE49-F238E27FC236}">
                <a16:creationId xmlns="" xmlns:a16="http://schemas.microsoft.com/office/drawing/2014/main" id="{4A006C95-B67F-41B5-8700-6A9B5F03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BF539F-BC21-4E48-BF32-639CCB0B8B7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="" xmlns:a16="http://schemas.microsoft.com/office/drawing/2014/main" id="{874BFA4A-24CF-4A0D-8F9C-D62D24A14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610600" cy="11430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/>
              <a:t>Bölgeler ve hakimiyet alanı</a:t>
            </a:r>
          </a:p>
        </p:txBody>
      </p:sp>
      <p:sp>
        <p:nvSpPr>
          <p:cNvPr id="44037" name="Oval 7">
            <a:extLst>
              <a:ext uri="{FF2B5EF4-FFF2-40B4-BE49-F238E27FC236}">
                <a16:creationId xmlns="" xmlns:a16="http://schemas.microsoft.com/office/drawing/2014/main" id="{3874F35D-108C-4F8F-8CC7-09F4161FC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2286000"/>
            <a:ext cx="2201863" cy="1143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/>
              <a:t>Özel alan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/>
              <a:t>0-46 cm</a:t>
            </a:r>
          </a:p>
        </p:txBody>
      </p:sp>
      <p:sp>
        <p:nvSpPr>
          <p:cNvPr id="44038" name="Oval 9">
            <a:extLst>
              <a:ext uri="{FF2B5EF4-FFF2-40B4-BE49-F238E27FC236}">
                <a16:creationId xmlns="" xmlns:a16="http://schemas.microsoft.com/office/drawing/2014/main" id="{80765818-4E33-4EB4-B1A9-480FD1FB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71813"/>
            <a:ext cx="2714625" cy="1714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tr-TR" altLang="tr-TR"/>
              <a:t>Kişisel alan</a:t>
            </a:r>
          </a:p>
          <a:p>
            <a:pPr algn="ctr" eaLnBrk="1" hangingPunct="1"/>
            <a:r>
              <a:rPr kumimoji="0" lang="tr-TR" altLang="tr-TR"/>
              <a:t>47-120 cm</a:t>
            </a:r>
          </a:p>
        </p:txBody>
      </p:sp>
      <p:sp>
        <p:nvSpPr>
          <p:cNvPr id="44039" name="Oval 10">
            <a:extLst>
              <a:ext uri="{FF2B5EF4-FFF2-40B4-BE49-F238E27FC236}">
                <a16:creationId xmlns="" xmlns:a16="http://schemas.microsoft.com/office/drawing/2014/main" id="{8EC77A0A-B433-4637-BE4F-6EA774B9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500438"/>
            <a:ext cx="3724275" cy="271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tr-TR" altLang="tr-TR"/>
              <a:t>Sosyal alan</a:t>
            </a:r>
          </a:p>
          <a:p>
            <a:pPr algn="ctr" eaLnBrk="1" hangingPunct="1"/>
            <a:r>
              <a:rPr kumimoji="0" lang="tr-TR" altLang="tr-TR"/>
              <a:t>121-350 cm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Veri Yer Tutucusu">
            <a:extLst>
              <a:ext uri="{FF2B5EF4-FFF2-40B4-BE49-F238E27FC236}">
                <a16:creationId xmlns="" xmlns:a16="http://schemas.microsoft.com/office/drawing/2014/main" id="{379DD378-3034-4543-846A-5D53F2611C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1EC5CC-68AF-42D4-B06B-D5406F15998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7171" name="5 Slayt Numarası Yer Tutucusu">
            <a:extLst>
              <a:ext uri="{FF2B5EF4-FFF2-40B4-BE49-F238E27FC236}">
                <a16:creationId xmlns="" xmlns:a16="http://schemas.microsoft.com/office/drawing/2014/main" id="{07EFDD02-8DFD-4AC5-AA53-21841BB5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899724-A40A-47D8-9F9C-0FA9DA782AA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1D3F55E6-F9A9-4EEF-9E2A-8D8F602C9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>
                <a:solidFill>
                  <a:srgbClr val="3333CC"/>
                </a:solidFill>
              </a:rPr>
              <a:t>İlk izlenim, </a:t>
            </a:r>
            <a:r>
              <a:rPr lang="tr-TR" altLang="tr-TR" sz="2800" b="1"/>
              <a:t>iletişimde çok önemlidir. 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>
                <a:solidFill>
                  <a:srgbClr val="3333CC"/>
                </a:solidFill>
              </a:rPr>
              <a:t>İlk izlenimi oluşturan şeyler ise davranışlarımız ve sözlerimizdir. 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/>
              <a:t>Basit bir hareket, binlerce kelimeden çok daha etkilidir. </a:t>
            </a:r>
            <a:endParaRPr lang="tr-TR" altLang="tr-TR" sz="2800"/>
          </a:p>
        </p:txBody>
      </p:sp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6ED2118B-8187-4EDF-9F92-A28CE87D5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785813"/>
            <a:ext cx="7772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Veri Yer Tutucusu">
            <a:extLst>
              <a:ext uri="{FF2B5EF4-FFF2-40B4-BE49-F238E27FC236}">
                <a16:creationId xmlns="" xmlns:a16="http://schemas.microsoft.com/office/drawing/2014/main" id="{520E1AA6-C8F2-42A0-AEB6-E25E1EF375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E1F1D6-788E-4705-9243-294F256C56D9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5059" name="5 Slayt Numarası Yer Tutucusu">
            <a:extLst>
              <a:ext uri="{FF2B5EF4-FFF2-40B4-BE49-F238E27FC236}">
                <a16:creationId xmlns="" xmlns:a16="http://schemas.microsoft.com/office/drawing/2014/main" id="{1691069D-7232-4232-A54B-189C822F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FCE69C-BA92-4BB5-99B3-14474696DD81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="" xmlns:a16="http://schemas.microsoft.com/office/drawing/2014/main" id="{26616B93-55CE-4E26-9CF8-D67D1999F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836613"/>
            <a:ext cx="3095625" cy="877887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tr-TR" altLang="tr-TR" b="1"/>
              <a:t>Özel alan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="" xmlns:a16="http://schemas.microsoft.com/office/drawing/2014/main" id="{AD1E8B76-ADAF-4EFC-89D9-7A8D75D76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785938"/>
            <a:ext cx="4929188" cy="4310062"/>
          </a:xfrm>
        </p:spPr>
        <p:txBody>
          <a:bodyPr lIns="92075" tIns="46038" rIns="92075" bIns="46038"/>
          <a:lstStyle/>
          <a:p>
            <a:pPr eaLnBrk="1" hangingPunct="1"/>
            <a:r>
              <a:rPr lang="tr-TR" altLang="tr-TR"/>
              <a:t>Anne</a:t>
            </a:r>
          </a:p>
          <a:p>
            <a:pPr eaLnBrk="1" hangingPunct="1"/>
            <a:r>
              <a:rPr lang="tr-TR" altLang="tr-TR"/>
              <a:t>Baba</a:t>
            </a:r>
          </a:p>
          <a:p>
            <a:pPr eaLnBrk="1" hangingPunct="1"/>
            <a:r>
              <a:rPr lang="tr-TR" altLang="tr-TR"/>
              <a:t>Eş</a:t>
            </a:r>
          </a:p>
          <a:p>
            <a:pPr eaLnBrk="1" hangingPunct="1"/>
            <a:r>
              <a:rPr lang="tr-TR" altLang="tr-TR"/>
              <a:t>Çocuklar ve</a:t>
            </a:r>
          </a:p>
          <a:p>
            <a:pPr eaLnBrk="1" hangingPunct="1"/>
            <a:r>
              <a:rPr lang="tr-TR" altLang="tr-TR"/>
              <a:t>çok yakınlar girebilir.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Alan ihlal edildiğinde kalp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atışı artar. Birey strese girer. </a:t>
            </a:r>
          </a:p>
        </p:txBody>
      </p:sp>
      <p:pic>
        <p:nvPicPr>
          <p:cNvPr id="45062" name="Picture 5">
            <a:extLst>
              <a:ext uri="{FF2B5EF4-FFF2-40B4-BE49-F238E27FC236}">
                <a16:creationId xmlns="" xmlns:a16="http://schemas.microsoft.com/office/drawing/2014/main" id="{DF66059E-8D0A-493C-9FEC-054B2B54C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35052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Veri Yer Tutucusu">
            <a:extLst>
              <a:ext uri="{FF2B5EF4-FFF2-40B4-BE49-F238E27FC236}">
                <a16:creationId xmlns="" xmlns:a16="http://schemas.microsoft.com/office/drawing/2014/main" id="{988773B7-F285-4113-80FE-FC4187F8DA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EDB874-DB39-4565-870A-D55D1ADEB596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6083" name="5 Slayt Numarası Yer Tutucusu">
            <a:extLst>
              <a:ext uri="{FF2B5EF4-FFF2-40B4-BE49-F238E27FC236}">
                <a16:creationId xmlns="" xmlns:a16="http://schemas.microsoft.com/office/drawing/2014/main" id="{91498621-9742-48E5-89DD-8932BE79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484138-C3EF-4DFE-B562-082A5CA19B66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="" xmlns:a16="http://schemas.microsoft.com/office/drawing/2014/main" id="{4D149E4C-36F3-4297-8793-6F1FB558A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785813"/>
            <a:ext cx="6096000" cy="928687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/>
              <a:t>Kişisel alan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="" xmlns:a16="http://schemas.microsoft.com/office/drawing/2014/main" id="{F4CAC171-07D6-4F3E-9A00-955794039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643063"/>
            <a:ext cx="8858250" cy="164306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İki arkadaşın yemek masasında koruduğu alandır.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İhlâl edildiğinde, eğer rahatsızlık yaratıyorsa alan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korunur.</a:t>
            </a:r>
          </a:p>
        </p:txBody>
      </p:sp>
      <p:pic>
        <p:nvPicPr>
          <p:cNvPr id="46086" name="Picture 4">
            <a:extLst>
              <a:ext uri="{FF2B5EF4-FFF2-40B4-BE49-F238E27FC236}">
                <a16:creationId xmlns="" xmlns:a16="http://schemas.microsoft.com/office/drawing/2014/main" id="{DBF8B9F8-8C96-4B52-BD66-DD5AC8065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000375"/>
            <a:ext cx="53578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3 Veri Yer Tutucusu">
            <a:extLst>
              <a:ext uri="{FF2B5EF4-FFF2-40B4-BE49-F238E27FC236}">
                <a16:creationId xmlns="" xmlns:a16="http://schemas.microsoft.com/office/drawing/2014/main" id="{BEEC5DF8-76B1-4D03-80DF-195E2BCD17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918B5A-CF00-4897-815C-58A187CF1CA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7107" name="5 Slayt Numarası Yer Tutucusu">
            <a:extLst>
              <a:ext uri="{FF2B5EF4-FFF2-40B4-BE49-F238E27FC236}">
                <a16:creationId xmlns="" xmlns:a16="http://schemas.microsoft.com/office/drawing/2014/main" id="{8903C4F8-BE68-4246-B402-A94303B4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9D8EC8-10C4-4A96-A749-253270AA1B06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="" xmlns:a16="http://schemas.microsoft.com/office/drawing/2014/main" id="{C8E0E133-B86F-4208-A009-77A158424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4357688" cy="928688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/>
              <a:t>Sosyal alan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="" xmlns:a16="http://schemas.microsoft.com/office/drawing/2014/main" id="{A1818592-1D38-4667-AAF7-FD82225E3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4572000" cy="4752975"/>
          </a:xfrm>
        </p:spPr>
        <p:txBody>
          <a:bodyPr lIns="92075" tIns="46038" rIns="92075" bIns="46038"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Arkadaşlar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Tanıdıklar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Çalışma arkadaşları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Sosyalleşme etkinlikleri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    için ayrılan alan.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Öğretmen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    ile öğrenci velisi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    arasındaki alandır.</a:t>
            </a:r>
          </a:p>
        </p:txBody>
      </p:sp>
      <p:pic>
        <p:nvPicPr>
          <p:cNvPr id="47110" name="Picture 4">
            <a:extLst>
              <a:ext uri="{FF2B5EF4-FFF2-40B4-BE49-F238E27FC236}">
                <a16:creationId xmlns="" xmlns:a16="http://schemas.microsoft.com/office/drawing/2014/main" id="{6F00194B-0BD4-4493-9907-233610A04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08050"/>
            <a:ext cx="441960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Veri Yer Tutucusu">
            <a:extLst>
              <a:ext uri="{FF2B5EF4-FFF2-40B4-BE49-F238E27FC236}">
                <a16:creationId xmlns="" xmlns:a16="http://schemas.microsoft.com/office/drawing/2014/main" id="{4B92D176-FD9A-416B-86A3-BE8B6E21AA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B5195B-2E24-4175-97E7-0C27AF2E910C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8131" name="5 Slayt Numarası Yer Tutucusu">
            <a:extLst>
              <a:ext uri="{FF2B5EF4-FFF2-40B4-BE49-F238E27FC236}">
                <a16:creationId xmlns="" xmlns:a16="http://schemas.microsoft.com/office/drawing/2014/main" id="{3807A188-BEB5-4324-BFAB-55559E15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22DA7F-80FB-4D9E-8CF1-E28FAC120EB4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="" xmlns:a16="http://schemas.microsoft.com/office/drawing/2014/main" id="{A0D4B5E6-D256-4BEA-9E87-CE5E45FA9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096000" cy="11430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/>
              <a:t>Diğer alanlar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="" xmlns:a16="http://schemas.microsoft.com/office/drawing/2014/main" id="{214ED9E3-4854-426E-ADC2-2BAE68811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3276600"/>
          </a:xfrm>
        </p:spPr>
        <p:txBody>
          <a:bodyPr lIns="92075" tIns="46038" rIns="92075" bIns="46038"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/>
            <a:r>
              <a:rPr lang="tr-TR" altLang="tr-TR"/>
              <a:t>Kritik alan</a:t>
            </a:r>
          </a:p>
          <a:p>
            <a:pPr eaLnBrk="1" hangingPunct="1"/>
            <a:r>
              <a:rPr lang="tr-TR" altLang="tr-TR"/>
              <a:t>Kaçış alanı</a:t>
            </a:r>
          </a:p>
          <a:p>
            <a:pPr eaLnBrk="1" hangingPunct="1"/>
            <a:r>
              <a:rPr lang="tr-TR" altLang="tr-TR"/>
              <a:t>Soyutlanma</a:t>
            </a:r>
          </a:p>
          <a:p>
            <a:pPr eaLnBrk="1" hangingPunct="1"/>
            <a:r>
              <a:rPr lang="tr-TR" altLang="tr-TR"/>
              <a:t>Çalışma alanı</a:t>
            </a:r>
          </a:p>
        </p:txBody>
      </p:sp>
      <p:pic>
        <p:nvPicPr>
          <p:cNvPr id="48134" name="Picture 4">
            <a:extLst>
              <a:ext uri="{FF2B5EF4-FFF2-40B4-BE49-F238E27FC236}">
                <a16:creationId xmlns="" xmlns:a16="http://schemas.microsoft.com/office/drawing/2014/main" id="{2F04E6AA-5624-428F-A933-D2BA35A91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58769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="" xmlns:a16="http://schemas.microsoft.com/office/drawing/2014/main" id="{24F0090E-A75E-454F-BDC4-E08EECD95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714750"/>
            <a:ext cx="23574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>
            <a:extLst>
              <a:ext uri="{FF2B5EF4-FFF2-40B4-BE49-F238E27FC236}">
                <a16:creationId xmlns="" xmlns:a16="http://schemas.microsoft.com/office/drawing/2014/main" id="{DAF61701-8775-405F-BE3B-A2DB9397C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000250"/>
            <a:ext cx="292893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6">
            <a:extLst>
              <a:ext uri="{FF2B5EF4-FFF2-40B4-BE49-F238E27FC236}">
                <a16:creationId xmlns="" xmlns:a16="http://schemas.microsoft.com/office/drawing/2014/main" id="{B2A69AAC-F105-4221-A74A-23CF259EA471}"/>
              </a:ext>
            </a:extLst>
          </p:cNvPr>
          <p:cNvGrpSpPr>
            <a:grpSpLocks/>
          </p:cNvGrpSpPr>
          <p:nvPr/>
        </p:nvGrpSpPr>
        <p:grpSpPr bwMode="auto">
          <a:xfrm>
            <a:off x="3643313" y="2428875"/>
            <a:ext cx="3603625" cy="915988"/>
            <a:chOff x="1392" y="1056"/>
            <a:chExt cx="3072" cy="672"/>
          </a:xfrm>
        </p:grpSpPr>
        <p:sp>
          <p:nvSpPr>
            <p:cNvPr id="8208" name="AutoShape 7">
              <a:extLst>
                <a:ext uri="{FF2B5EF4-FFF2-40B4-BE49-F238E27FC236}">
                  <a16:creationId xmlns="" xmlns:a16="http://schemas.microsoft.com/office/drawing/2014/main" id="{B00B1CCF-D91F-43BA-983F-C56F98E0C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056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09" name="Text Box 8">
              <a:extLst>
                <a:ext uri="{FF2B5EF4-FFF2-40B4-BE49-F238E27FC236}">
                  <a16:creationId xmlns="" xmlns:a16="http://schemas.microsoft.com/office/drawing/2014/main" id="{BA909BCD-DB6E-4CBA-9991-A6FD71C92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6" y="1172"/>
              <a:ext cx="1128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3600" b="1">
                  <a:solidFill>
                    <a:srgbClr val="0000CC"/>
                  </a:solidFill>
                  <a:cs typeface="Times New Roman" panose="02020603050405020304" pitchFamily="18" charset="0"/>
                </a:rPr>
                <a:t>SÖZ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</p:grpSp>
      <p:grpSp>
        <p:nvGrpSpPr>
          <p:cNvPr id="8197" name="Group 9">
            <a:extLst>
              <a:ext uri="{FF2B5EF4-FFF2-40B4-BE49-F238E27FC236}">
                <a16:creationId xmlns="" xmlns:a16="http://schemas.microsoft.com/office/drawing/2014/main" id="{649AC531-973D-4E25-AC03-186F5B0C3894}"/>
              </a:ext>
            </a:extLst>
          </p:cNvPr>
          <p:cNvGrpSpPr>
            <a:grpSpLocks/>
          </p:cNvGrpSpPr>
          <p:nvPr/>
        </p:nvGrpSpPr>
        <p:grpSpPr bwMode="auto">
          <a:xfrm>
            <a:off x="3500438" y="4056063"/>
            <a:ext cx="3817937" cy="915987"/>
            <a:chOff x="1392" y="2256"/>
            <a:chExt cx="3072" cy="672"/>
          </a:xfrm>
        </p:grpSpPr>
        <p:sp>
          <p:nvSpPr>
            <p:cNvPr id="8206" name="AutoShape 10">
              <a:extLst>
                <a:ext uri="{FF2B5EF4-FFF2-40B4-BE49-F238E27FC236}">
                  <a16:creationId xmlns="" xmlns:a16="http://schemas.microsoft.com/office/drawing/2014/main" id="{9CEC5C4A-806B-407F-9CC7-C2CF6CE9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56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07" name="Text Box 11">
              <a:extLst>
                <a:ext uri="{FF2B5EF4-FFF2-40B4-BE49-F238E27FC236}">
                  <a16:creationId xmlns="" xmlns:a16="http://schemas.microsoft.com/office/drawing/2014/main" id="{850F2058-2BF4-4674-BD4D-943B03294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6" y="2372"/>
              <a:ext cx="1015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3600" b="1">
                  <a:solidFill>
                    <a:srgbClr val="0000CC"/>
                  </a:solidFill>
                  <a:cs typeface="Times New Roman" panose="02020603050405020304" pitchFamily="18" charset="0"/>
                </a:rPr>
                <a:t>SES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</p:grpSp>
      <p:grpSp>
        <p:nvGrpSpPr>
          <p:cNvPr id="8198" name="Group 12">
            <a:extLst>
              <a:ext uri="{FF2B5EF4-FFF2-40B4-BE49-F238E27FC236}">
                <a16:creationId xmlns="" xmlns:a16="http://schemas.microsoft.com/office/drawing/2014/main" id="{33928C4D-84AF-44F3-88A0-0F21BE37881D}"/>
              </a:ext>
            </a:extLst>
          </p:cNvPr>
          <p:cNvGrpSpPr>
            <a:grpSpLocks/>
          </p:cNvGrpSpPr>
          <p:nvPr/>
        </p:nvGrpSpPr>
        <p:grpSpPr bwMode="auto">
          <a:xfrm>
            <a:off x="2928938" y="5561013"/>
            <a:ext cx="4286250" cy="915987"/>
            <a:chOff x="1392" y="3360"/>
            <a:chExt cx="3072" cy="672"/>
          </a:xfrm>
        </p:grpSpPr>
        <p:sp>
          <p:nvSpPr>
            <p:cNvPr id="8204" name="AutoShape 13">
              <a:extLst>
                <a:ext uri="{FF2B5EF4-FFF2-40B4-BE49-F238E27FC236}">
                  <a16:creationId xmlns="" xmlns:a16="http://schemas.microsoft.com/office/drawing/2014/main" id="{DF54CC62-EC94-44E1-871E-3378C6378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360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05" name="Text Box 14">
              <a:extLst>
                <a:ext uri="{FF2B5EF4-FFF2-40B4-BE49-F238E27FC236}">
                  <a16:creationId xmlns="" xmlns:a16="http://schemas.microsoft.com/office/drawing/2014/main" id="{3FEBFF56-1358-436C-9E69-607ACF370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" y="3487"/>
              <a:ext cx="2874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3600" b="1">
                  <a:solidFill>
                    <a:srgbClr val="0000CC"/>
                  </a:solidFill>
                  <a:cs typeface="Times New Roman" panose="02020603050405020304" pitchFamily="18" charset="0"/>
                </a:rPr>
                <a:t>BEDEN DİLİ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</p:grpSp>
      <p:sp>
        <p:nvSpPr>
          <p:cNvPr id="8199" name="Text Box 15">
            <a:extLst>
              <a:ext uri="{FF2B5EF4-FFF2-40B4-BE49-F238E27FC236}">
                <a16:creationId xmlns="" xmlns:a16="http://schemas.microsoft.com/office/drawing/2014/main" id="{1CFE6D5E-F4FF-4513-BEAD-2C36CD5A3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19375"/>
            <a:ext cx="167481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3440" name="Text Box 16">
            <a:extLst>
              <a:ext uri="{FF2B5EF4-FFF2-40B4-BE49-F238E27FC236}">
                <a16:creationId xmlns="" xmlns:a16="http://schemas.microsoft.com/office/drawing/2014/main" id="{60F9378A-60AA-4D32-9302-B36920A8836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MESAJIN ULAŞMA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8201" name="Text Box 17">
            <a:extLst>
              <a:ext uri="{FF2B5EF4-FFF2-40B4-BE49-F238E27FC236}">
                <a16:creationId xmlns="" xmlns:a16="http://schemas.microsoft.com/office/drawing/2014/main" id="{A823EF8C-53C3-4F73-B0CE-A17D26642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525" y="27019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CC"/>
                </a:solidFill>
                <a:latin typeface="Tahoma" panose="020B0604030504040204" pitchFamily="34" charset="0"/>
              </a:rPr>
              <a:t>%7</a:t>
            </a:r>
            <a:endParaRPr lang="en-US" altLang="tr-TR" b="1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8202" name="AutoShape 18">
            <a:extLst>
              <a:ext uri="{FF2B5EF4-FFF2-40B4-BE49-F238E27FC236}">
                <a16:creationId xmlns="" xmlns:a16="http://schemas.microsoft.com/office/drawing/2014/main" id="{C7CE470B-E68E-42EC-8F51-5E2774222717}"/>
              </a:ext>
            </a:extLst>
          </p:cNvPr>
          <p:cNvSpPr>
            <a:spLocks/>
          </p:cNvSpPr>
          <p:nvPr/>
        </p:nvSpPr>
        <p:spPr bwMode="auto">
          <a:xfrm>
            <a:off x="7596188" y="4365625"/>
            <a:ext cx="504825" cy="1943100"/>
          </a:xfrm>
          <a:prstGeom prst="rightBrace">
            <a:avLst>
              <a:gd name="adj1" fmla="val 32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203" name="Text Box 19">
            <a:extLst>
              <a:ext uri="{FF2B5EF4-FFF2-40B4-BE49-F238E27FC236}">
                <a16:creationId xmlns="" xmlns:a16="http://schemas.microsoft.com/office/drawing/2014/main" id="{E9818B67-F447-46C6-A7DD-FEE088EB4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25" y="5149850"/>
            <a:ext cx="965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 dirty="0">
                <a:solidFill>
                  <a:srgbClr val="0000CC"/>
                </a:solidFill>
                <a:latin typeface="Tahoma" panose="020B0604030504040204" pitchFamily="34" charset="0"/>
              </a:rPr>
              <a:t>%</a:t>
            </a:r>
            <a:r>
              <a:rPr lang="tr-TR" altLang="tr-TR" b="1" dirty="0" smtClean="0">
                <a:solidFill>
                  <a:srgbClr val="0000CC"/>
                </a:solidFill>
                <a:latin typeface="Tahoma" panose="020B0604030504040204" pitchFamily="34" charset="0"/>
              </a:rPr>
              <a:t>93</a:t>
            </a:r>
            <a:endParaRPr lang="en-US" altLang="tr-TR" b="1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6A603961-E778-4734-9466-5FB531F35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857250"/>
            <a:ext cx="7929562" cy="9286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Dilinin Öğeleri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="" xmlns:a16="http://schemas.microsoft.com/office/drawing/2014/main" id="{E158FBE4-124E-4769-82A1-57BB3DC14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928813"/>
            <a:ext cx="3957638" cy="400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Beden Duruşu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Mimikler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Başın Kullanımı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Oturmak İçin Seçilen Yer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Giyim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Bakım ve Makyaj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="" xmlns:a16="http://schemas.microsoft.com/office/drawing/2014/main" id="{F78C87C6-EC9C-45B3-AD7F-DCFA91962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1928813"/>
            <a:ext cx="3887788" cy="400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Jestler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Göz Teması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Ayakların Kullanımı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Oturma Biçimi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Mesafe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Kullanılan Aksesuarlar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 autoUpdateAnimBg="0"/>
      <p:bldP spid="5428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Veri Yer Tutucusu">
            <a:extLst>
              <a:ext uri="{FF2B5EF4-FFF2-40B4-BE49-F238E27FC236}">
                <a16:creationId xmlns="" xmlns:a16="http://schemas.microsoft.com/office/drawing/2014/main" id="{8E632A1D-6D78-4E38-A242-3616FF5C3C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ADA389-3499-4D54-B3FA-3A193D2E1E0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1267" name="5 Slayt Numarası Yer Tutucusu">
            <a:extLst>
              <a:ext uri="{FF2B5EF4-FFF2-40B4-BE49-F238E27FC236}">
                <a16:creationId xmlns="" xmlns:a16="http://schemas.microsoft.com/office/drawing/2014/main" id="{17D0F999-2DBB-432B-AC9C-8CE54D68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16F7E3-3040-4DD3-A636-1D29ACB109D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="" xmlns:a16="http://schemas.microsoft.com/office/drawing/2014/main" id="{A1E1E311-3732-4C15-98A0-B982538C2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928688"/>
            <a:ext cx="6096000" cy="928687"/>
          </a:xfrm>
        </p:spPr>
        <p:txBody>
          <a:bodyPr/>
          <a:lstStyle/>
          <a:p>
            <a:pPr algn="ctr" eaLnBrk="1" hangingPunct="1"/>
            <a:r>
              <a:rPr lang="tr-TR" altLang="tr-TR"/>
              <a:t>Eller ve Ellerin kullanımı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="" xmlns:a16="http://schemas.microsoft.com/office/drawing/2014/main" id="{A292DC88-7619-4927-B908-B1657E9B7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4357688"/>
            <a:ext cx="7929562" cy="1738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Açık 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“Güven ve dostluk sunar. Uyum ve uzlaşmaya davet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eder. Güçlerin eşitliği ilkesi vurgulanır.”</a:t>
            </a:r>
          </a:p>
        </p:txBody>
      </p:sp>
      <p:pic>
        <p:nvPicPr>
          <p:cNvPr id="11270" name="Picture 4">
            <a:extLst>
              <a:ext uri="{FF2B5EF4-FFF2-40B4-BE49-F238E27FC236}">
                <a16:creationId xmlns="" xmlns:a16="http://schemas.microsoft.com/office/drawing/2014/main" id="{AAAA40E1-081F-4530-8F6F-22C0C40A8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43125"/>
            <a:ext cx="46482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EE83E3B0-304B-4990-88BE-D87C7117CC47}"/>
              </a:ext>
            </a:extLst>
          </p:cNvPr>
          <p:cNvSpPr txBox="1">
            <a:spLocks noChangeArrowheads="1"/>
          </p:cNvSpPr>
          <p:nvPr/>
        </p:nvSpPr>
        <p:spPr>
          <a:xfrm>
            <a:off x="285750" y="0"/>
            <a:ext cx="6357938" cy="714375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Veri Yer Tutucusu">
            <a:extLst>
              <a:ext uri="{FF2B5EF4-FFF2-40B4-BE49-F238E27FC236}">
                <a16:creationId xmlns="" xmlns:a16="http://schemas.microsoft.com/office/drawing/2014/main" id="{A4B2BE9F-AB82-4224-A211-9EF495A0BB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909980-37D1-4ADA-96D6-3349638C2E1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2291" name="5 Slayt Numarası Yer Tutucusu">
            <a:extLst>
              <a:ext uri="{FF2B5EF4-FFF2-40B4-BE49-F238E27FC236}">
                <a16:creationId xmlns="" xmlns:a16="http://schemas.microsoft.com/office/drawing/2014/main" id="{5D6AB898-D3EA-4168-B450-F694EFEF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479A5F-7CE3-4C40-B35D-715A06FD200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="" xmlns:a16="http://schemas.microsoft.com/office/drawing/2014/main" id="{D2376849-C83C-4A7B-964A-97225278B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0" y="642938"/>
            <a:ext cx="3071813" cy="1571625"/>
          </a:xfrm>
        </p:spPr>
        <p:txBody>
          <a:bodyPr/>
          <a:lstStyle/>
          <a:p>
            <a:pPr eaLnBrk="1" hangingPunct="1"/>
            <a:r>
              <a:rPr lang="tr-TR" altLang="tr-TR" b="1"/>
              <a:t>Otoriter el </a:t>
            </a:r>
            <a:br>
              <a:rPr lang="tr-TR" altLang="tr-TR" b="1"/>
            </a:br>
            <a:r>
              <a:rPr lang="tr-TR" altLang="tr-TR" b="1"/>
              <a:t>(Kapalı el)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="" xmlns:a16="http://schemas.microsoft.com/office/drawing/2014/main" id="{9D5C12A6-F0FA-4314-81B4-A125DBED1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0" y="3657600"/>
            <a:ext cx="748665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Öğreticinin hassas tarafını dünyaya kapattığını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gösterir.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O sadece dersini anlatacak ve gidecektir.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“Bu öğretici, ya duygularındaki güvensizliği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ya da bilgi eksikliğini saklamaya çalışır”  </a:t>
            </a:r>
          </a:p>
        </p:txBody>
      </p:sp>
      <p:pic>
        <p:nvPicPr>
          <p:cNvPr id="12294" name="Picture 4">
            <a:extLst>
              <a:ext uri="{FF2B5EF4-FFF2-40B4-BE49-F238E27FC236}">
                <a16:creationId xmlns="" xmlns:a16="http://schemas.microsoft.com/office/drawing/2014/main" id="{9ACA0EA9-8218-4510-9001-D6366C7F9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71500"/>
            <a:ext cx="2071687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EAF4F3DC-AA33-4218-9E0E-742DACA5089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857250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Veri Yer Tutucusu">
            <a:extLst>
              <a:ext uri="{FF2B5EF4-FFF2-40B4-BE49-F238E27FC236}">
                <a16:creationId xmlns="" xmlns:a16="http://schemas.microsoft.com/office/drawing/2014/main" id="{A8889702-7EE7-41CE-89F5-AE284E33C8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7F07BD-95C3-45CA-9828-9AD69E3482B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05.09.2022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3315" name="5 Slayt Numarası Yer Tutucusu">
            <a:extLst>
              <a:ext uri="{FF2B5EF4-FFF2-40B4-BE49-F238E27FC236}">
                <a16:creationId xmlns="" xmlns:a16="http://schemas.microsoft.com/office/drawing/2014/main" id="{0811DEE0-4AFB-4DD4-83C8-1730257B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446334-D9D5-4091-8306-C84E3317EED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="" xmlns:a16="http://schemas.microsoft.com/office/drawing/2014/main" id="{82E1373F-50BE-49C1-AD78-D6636E290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731838"/>
          </a:xfrm>
        </p:spPr>
        <p:txBody>
          <a:bodyPr/>
          <a:lstStyle/>
          <a:p>
            <a:pPr algn="ctr" eaLnBrk="1" hangingPunct="1"/>
            <a:r>
              <a:rPr lang="tr-TR" altLang="tr-TR" sz="4000"/>
              <a:t>Elin tehdit konumu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="" xmlns:a16="http://schemas.microsoft.com/office/drawing/2014/main" id="{504B0AE0-2178-4A7E-A4FD-CBB19DE66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3857625"/>
            <a:ext cx="8343900" cy="22383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	Bu  el konumundaki bir öğretici hiçbir mazereti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kabul etmeyeceğini belirtmektedir.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Doğru kullanıldığında avuç gücü kullanıcıya bir otorite ve diğerlerinin üzerinde sessiz bir iktidar sağlar.</a:t>
            </a:r>
          </a:p>
        </p:txBody>
      </p:sp>
      <p:pic>
        <p:nvPicPr>
          <p:cNvPr id="13318" name="Picture 4">
            <a:extLst>
              <a:ext uri="{FF2B5EF4-FFF2-40B4-BE49-F238E27FC236}">
                <a16:creationId xmlns="" xmlns:a16="http://schemas.microsoft.com/office/drawing/2014/main" id="{E86BA067-076A-410D-B36A-4845A8B85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412875"/>
            <a:ext cx="7358063" cy="2087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32DA1A17-9A5B-4225-A9E6-B25D8B4C063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825</Words>
  <Application>Microsoft Office PowerPoint</Application>
  <PresentationFormat>Ekran Gösterisi (4:3)</PresentationFormat>
  <Paragraphs>310</Paragraphs>
  <Slides>43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Doğa</vt:lpstr>
      <vt:lpstr>ERZİN HALK EĞİTİMİ MERKEZİ  ÖĞRETMEN VE USTA ÖĞRETİCİ  ORYANTASYON EĞİTİMİ KURSU</vt:lpstr>
      <vt:lpstr>Beden dili nedir?</vt:lpstr>
      <vt:lpstr>Beden Dili ile</vt:lpstr>
      <vt:lpstr>Beden Dili</vt:lpstr>
      <vt:lpstr>MESAJIN ULAŞMASI </vt:lpstr>
      <vt:lpstr>Beden Dilinin Öğeleri</vt:lpstr>
      <vt:lpstr>Eller ve Ellerin kullanımı</vt:lpstr>
      <vt:lpstr>Otoriter el  (Kapalı el)</vt:lpstr>
      <vt:lpstr>Elin tehdit konumu</vt:lpstr>
      <vt:lpstr>Kenetlenmiş Eller</vt:lpstr>
      <vt:lpstr>Yalan söyleme ya da  olumsuz bir durum</vt:lpstr>
      <vt:lpstr>Bu hareket, bir aldatma, yalan veya şüpheli durumu dışarıda bırakmak veya yalan söylediği kişinin yüzüne bakmaktan kaçınmak hareketidir.</vt:lpstr>
      <vt:lpstr>Parmakları ağza sokmak  güven ihtiyacının dışa gösterilmesidir. Bu hareketi gördüğünüzde kişiye  güven vermek uygun olur.</vt:lpstr>
      <vt:lpstr>Can sıkıntısı ve  dikkat dağılmasını gösterir.</vt:lpstr>
      <vt:lpstr>İşaret parmağını dik olarak yanaktan yukarıya bakması ve başparmağın çeneyi desteklemesi durumunda bireyin konuşmacı veya konuyla ilgili olumsuz veya eleştirel düşünceleri var demektir. </vt:lpstr>
      <vt:lpstr>Memnuniyetsiz bir durum</vt:lpstr>
      <vt:lpstr>Bu hareket  olumsuz bir tavır ve duygu,  sinirlenme veya  korkuyu gizlemeye çalışma hareketidir.</vt:lpstr>
      <vt:lpstr>Slayt 18</vt:lpstr>
      <vt:lpstr>Havayı hassas bir şekilde kavrama</vt:lpstr>
      <vt:lpstr>İki elin makas gibi  yana doğru açılması</vt:lpstr>
      <vt:lpstr>Avuç içinin yukarıya bakması</vt:lpstr>
      <vt:lpstr>Avuç içinin aşağıya bakması</vt:lpstr>
      <vt:lpstr>İki elin avuç içlerinin aşağıya bakması</vt:lpstr>
      <vt:lpstr>İki elin avuç içlerinin kişinin  kendi göğsünü göstermesi</vt:lpstr>
      <vt:lpstr>Eller çene altında kenetli </vt:lpstr>
      <vt:lpstr>Ellerin önde ve arkada birleşmesi</vt:lpstr>
      <vt:lpstr>Savunma</vt:lpstr>
      <vt:lpstr>Savunma</vt:lpstr>
      <vt:lpstr>Başın duruşu ve hareketleri</vt:lpstr>
      <vt:lpstr>Gözler ve bakışlar</vt:lpstr>
      <vt:lpstr>Slayt 31</vt:lpstr>
      <vt:lpstr>Slayt 32</vt:lpstr>
      <vt:lpstr>Bakışlar</vt:lpstr>
      <vt:lpstr>Üstünlük belirten hareketler</vt:lpstr>
      <vt:lpstr>Oturma  düzeni</vt:lpstr>
      <vt:lpstr>Renkler</vt:lpstr>
      <vt:lpstr>Öğrencilerle etkili iletişim kurma becerisi</vt:lpstr>
      <vt:lpstr>Slayt 38</vt:lpstr>
      <vt:lpstr>Bölgeler ve hakimiyet alanı</vt:lpstr>
      <vt:lpstr>Özel alan</vt:lpstr>
      <vt:lpstr>Kişisel alan</vt:lpstr>
      <vt:lpstr>Sosyal alan</vt:lpstr>
      <vt:lpstr>Diğer alanlar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Vaiz a.R.a</dc:creator>
  <cp:lastModifiedBy>Müdür Yrd.2</cp:lastModifiedBy>
  <cp:revision>108</cp:revision>
  <cp:lastPrinted>1601-01-01T00:00:00Z</cp:lastPrinted>
  <dcterms:created xsi:type="dcterms:W3CDTF">1601-01-01T00:00:00Z</dcterms:created>
  <dcterms:modified xsi:type="dcterms:W3CDTF">2022-09-05T12:04:34Z</dcterms:modified>
</cp:coreProperties>
</file>