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62" r:id="rId3"/>
    <p:sldId id="263" r:id="rId4"/>
    <p:sldId id="264" r:id="rId5"/>
    <p:sldId id="265" r:id="rId6"/>
    <p:sldId id="266" r:id="rId7"/>
    <p:sldId id="256" r:id="rId8"/>
    <p:sldId id="258" r:id="rId9"/>
    <p:sldId id="259" r:id="rId10"/>
    <p:sldId id="260" r:id="rId11"/>
    <p:sldId id="261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3" r:id="rId28"/>
  </p:sldIdLst>
  <p:sldSz cx="9144000" cy="6858000" type="screen4x3"/>
  <p:notesSz cx="6858000" cy="9926638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265AAB-28D0-4B9A-BFF0-DB9EE0C69F25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/>
      <dgm:spPr/>
    </dgm:pt>
    <dgm:pt modelId="{5557D737-D76E-4447-91D9-B8A56F3F6D6F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Arial" panose="020B0604020202020204" pitchFamily="34" charset="0"/>
            </a:rPr>
            <a:t>Teknik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tr-TR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cs typeface="Arial" panose="020B0604020202020204" pitchFamily="34" charset="0"/>
          </a:endParaRPr>
        </a:p>
      </dgm:t>
    </dgm:pt>
    <dgm:pt modelId="{20524EA7-DA7B-4A8D-B65B-3B76F48719B0}" type="parTrans" cxnId="{E6CCBF85-2896-46E5-8BB5-DAF8B1E37312}">
      <dgm:prSet/>
      <dgm:spPr/>
      <dgm:t>
        <a:bodyPr/>
        <a:lstStyle/>
        <a:p>
          <a:endParaRPr lang="tr-TR"/>
        </a:p>
      </dgm:t>
    </dgm:pt>
    <dgm:pt modelId="{B9C1A88A-7CEE-4717-9195-E77479D59D23}" type="sibTrans" cxnId="{E6CCBF85-2896-46E5-8BB5-DAF8B1E37312}">
      <dgm:prSet/>
      <dgm:spPr/>
      <dgm:t>
        <a:bodyPr/>
        <a:lstStyle/>
        <a:p>
          <a:endParaRPr lang="tr-TR"/>
        </a:p>
      </dgm:t>
    </dgm:pt>
    <dgm:pt modelId="{27041B16-165D-48FD-BE0F-9BC87E265290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Arial" panose="020B0604020202020204" pitchFamily="34" charset="0"/>
            </a:rPr>
            <a:t>Yöntem 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tr-TR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cs typeface="Arial" panose="020B0604020202020204" pitchFamily="34" charset="0"/>
          </a:endParaRPr>
        </a:p>
      </dgm:t>
    </dgm:pt>
    <dgm:pt modelId="{F348240F-7C22-4BFE-BE4D-28328B350531}" type="parTrans" cxnId="{D8DE92D2-919E-4059-AC44-51324C4C40F0}">
      <dgm:prSet/>
      <dgm:spPr/>
      <dgm:t>
        <a:bodyPr/>
        <a:lstStyle/>
        <a:p>
          <a:endParaRPr lang="tr-TR"/>
        </a:p>
      </dgm:t>
    </dgm:pt>
    <dgm:pt modelId="{C1AD341D-0879-44E6-BB0A-AC4FBA4961C5}" type="sibTrans" cxnId="{D8DE92D2-919E-4059-AC44-51324C4C40F0}">
      <dgm:prSet/>
      <dgm:spPr/>
      <dgm:t>
        <a:bodyPr/>
        <a:lstStyle/>
        <a:p>
          <a:endParaRPr lang="tr-TR"/>
        </a:p>
      </dgm:t>
    </dgm:pt>
    <dgm:pt modelId="{72157E42-9208-411C-AB01-6974C797268B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Arial" panose="020B0604020202020204" pitchFamily="34" charset="0"/>
            </a:rPr>
            <a:t>Yaklaşım</a:t>
          </a:r>
          <a:endParaRPr kumimoji="0" lang="en-US" altLang="tr-TR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cs typeface="Arial" panose="020B0604020202020204" pitchFamily="34" charset="0"/>
          </a:endParaRPr>
        </a:p>
      </dgm:t>
    </dgm:pt>
    <dgm:pt modelId="{ACFBF0D7-2537-4C6E-8EA2-986E614E23C7}" type="parTrans" cxnId="{745464F5-EE12-411A-BF3A-DB466CD4E7FF}">
      <dgm:prSet/>
      <dgm:spPr/>
      <dgm:t>
        <a:bodyPr/>
        <a:lstStyle/>
        <a:p>
          <a:endParaRPr lang="tr-TR"/>
        </a:p>
      </dgm:t>
    </dgm:pt>
    <dgm:pt modelId="{24C6B590-B20C-47B6-B44A-C898A702B6E9}" type="sibTrans" cxnId="{745464F5-EE12-411A-BF3A-DB466CD4E7FF}">
      <dgm:prSet/>
      <dgm:spPr/>
      <dgm:t>
        <a:bodyPr/>
        <a:lstStyle/>
        <a:p>
          <a:endParaRPr lang="tr-TR"/>
        </a:p>
      </dgm:t>
    </dgm:pt>
    <dgm:pt modelId="{7336D928-BA0C-4BF3-A6CD-611AB2E6A3A3}" type="pres">
      <dgm:prSet presAssocID="{1F265AAB-28D0-4B9A-BFF0-DB9EE0C69F25}" presName="composite" presStyleCnt="0">
        <dgm:presLayoutVars>
          <dgm:chMax val="5"/>
          <dgm:dir/>
          <dgm:resizeHandles val="exact"/>
        </dgm:presLayoutVars>
      </dgm:prSet>
      <dgm:spPr/>
    </dgm:pt>
    <dgm:pt modelId="{083BF854-74FA-4468-AE5B-8EDCEFF451CD}" type="pres">
      <dgm:prSet presAssocID="{5557D737-D76E-4447-91D9-B8A56F3F6D6F}" presName="circle1" presStyleLbl="lnNode1" presStyleIdx="0" presStyleCnt="3"/>
      <dgm:spPr/>
    </dgm:pt>
    <dgm:pt modelId="{5893F2F5-619E-4718-8627-3DE129BEAEB6}" type="pres">
      <dgm:prSet presAssocID="{5557D737-D76E-4447-91D9-B8A56F3F6D6F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34D769D-97D8-4AB9-A1BF-0462CC01259E}" type="pres">
      <dgm:prSet presAssocID="{5557D737-D76E-4447-91D9-B8A56F3F6D6F}" presName="line1" presStyleLbl="callout" presStyleIdx="0" presStyleCnt="6"/>
      <dgm:spPr/>
    </dgm:pt>
    <dgm:pt modelId="{ACFF4F2C-367B-4054-A33B-F813E2106F98}" type="pres">
      <dgm:prSet presAssocID="{5557D737-D76E-4447-91D9-B8A56F3F6D6F}" presName="d1" presStyleLbl="callout" presStyleIdx="1" presStyleCnt="6"/>
      <dgm:spPr/>
    </dgm:pt>
    <dgm:pt modelId="{0D19F34D-9A32-45B1-A83A-39861FFB7CE1}" type="pres">
      <dgm:prSet presAssocID="{27041B16-165D-48FD-BE0F-9BC87E265290}" presName="circle2" presStyleLbl="lnNode1" presStyleIdx="1" presStyleCnt="3"/>
      <dgm:spPr/>
    </dgm:pt>
    <dgm:pt modelId="{5AAE41D1-2EDF-4C1C-94EC-E5DE2CB0FB88}" type="pres">
      <dgm:prSet presAssocID="{27041B16-165D-48FD-BE0F-9BC87E265290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98B4276-B1C5-4F0A-A239-9785E60A0A72}" type="pres">
      <dgm:prSet presAssocID="{27041B16-165D-48FD-BE0F-9BC87E265290}" presName="line2" presStyleLbl="callout" presStyleIdx="2" presStyleCnt="6"/>
      <dgm:spPr/>
    </dgm:pt>
    <dgm:pt modelId="{B6E1F6F0-76CE-403E-8E58-982821E72E36}" type="pres">
      <dgm:prSet presAssocID="{27041B16-165D-48FD-BE0F-9BC87E265290}" presName="d2" presStyleLbl="callout" presStyleIdx="3" presStyleCnt="6"/>
      <dgm:spPr/>
    </dgm:pt>
    <dgm:pt modelId="{B4ECC28C-9557-4E0A-8AEE-5FB812FA478C}" type="pres">
      <dgm:prSet presAssocID="{72157E42-9208-411C-AB01-6974C797268B}" presName="circle3" presStyleLbl="lnNode1" presStyleIdx="2" presStyleCnt="3"/>
      <dgm:spPr/>
    </dgm:pt>
    <dgm:pt modelId="{BFB5A2A1-21A8-45A7-83B1-804E8D968006}" type="pres">
      <dgm:prSet presAssocID="{72157E42-9208-411C-AB01-6974C797268B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82469-D1CD-4B95-8DB0-9B42312B63EE}" type="pres">
      <dgm:prSet presAssocID="{72157E42-9208-411C-AB01-6974C797268B}" presName="line3" presStyleLbl="callout" presStyleIdx="4" presStyleCnt="6"/>
      <dgm:spPr/>
    </dgm:pt>
    <dgm:pt modelId="{53AFE05C-C401-4EF9-BA9B-607A981C7850}" type="pres">
      <dgm:prSet presAssocID="{72157E42-9208-411C-AB01-6974C797268B}" presName="d3" presStyleLbl="callout" presStyleIdx="5" presStyleCnt="6"/>
      <dgm:spPr/>
    </dgm:pt>
  </dgm:ptLst>
  <dgm:cxnLst>
    <dgm:cxn modelId="{107AFF96-B753-49E4-82E2-B438F219A9DA}" type="presOf" srcId="{72157E42-9208-411C-AB01-6974C797268B}" destId="{BFB5A2A1-21A8-45A7-83B1-804E8D968006}" srcOrd="0" destOrd="0" presId="urn:microsoft.com/office/officeart/2005/8/layout/target1"/>
    <dgm:cxn modelId="{E54C2F6B-C46E-4F4E-B0C0-3905AD6A0525}" type="presOf" srcId="{5557D737-D76E-4447-91D9-B8A56F3F6D6F}" destId="{5893F2F5-619E-4718-8627-3DE129BEAEB6}" srcOrd="0" destOrd="0" presId="urn:microsoft.com/office/officeart/2005/8/layout/target1"/>
    <dgm:cxn modelId="{7A61FAB0-6CC7-465A-B906-5BB5F509F992}" type="presOf" srcId="{27041B16-165D-48FD-BE0F-9BC87E265290}" destId="{5AAE41D1-2EDF-4C1C-94EC-E5DE2CB0FB88}" srcOrd="0" destOrd="0" presId="urn:microsoft.com/office/officeart/2005/8/layout/target1"/>
    <dgm:cxn modelId="{E6CCBF85-2896-46E5-8BB5-DAF8B1E37312}" srcId="{1F265AAB-28D0-4B9A-BFF0-DB9EE0C69F25}" destId="{5557D737-D76E-4447-91D9-B8A56F3F6D6F}" srcOrd="0" destOrd="0" parTransId="{20524EA7-DA7B-4A8D-B65B-3B76F48719B0}" sibTransId="{B9C1A88A-7CEE-4717-9195-E77479D59D23}"/>
    <dgm:cxn modelId="{D8DE92D2-919E-4059-AC44-51324C4C40F0}" srcId="{1F265AAB-28D0-4B9A-BFF0-DB9EE0C69F25}" destId="{27041B16-165D-48FD-BE0F-9BC87E265290}" srcOrd="1" destOrd="0" parTransId="{F348240F-7C22-4BFE-BE4D-28328B350531}" sibTransId="{C1AD341D-0879-44E6-BB0A-AC4FBA4961C5}"/>
    <dgm:cxn modelId="{745464F5-EE12-411A-BF3A-DB466CD4E7FF}" srcId="{1F265AAB-28D0-4B9A-BFF0-DB9EE0C69F25}" destId="{72157E42-9208-411C-AB01-6974C797268B}" srcOrd="2" destOrd="0" parTransId="{ACFBF0D7-2537-4C6E-8EA2-986E614E23C7}" sibTransId="{24C6B590-B20C-47B6-B44A-C898A702B6E9}"/>
    <dgm:cxn modelId="{60E717B5-B2F8-42CC-958B-B2DB94A1C649}" type="presOf" srcId="{1F265AAB-28D0-4B9A-BFF0-DB9EE0C69F25}" destId="{7336D928-BA0C-4BF3-A6CD-611AB2E6A3A3}" srcOrd="0" destOrd="0" presId="urn:microsoft.com/office/officeart/2005/8/layout/target1"/>
    <dgm:cxn modelId="{AF1CD7D6-E177-4C58-B1D8-3591B1077BA5}" type="presParOf" srcId="{7336D928-BA0C-4BF3-A6CD-611AB2E6A3A3}" destId="{083BF854-74FA-4468-AE5B-8EDCEFF451CD}" srcOrd="0" destOrd="0" presId="urn:microsoft.com/office/officeart/2005/8/layout/target1"/>
    <dgm:cxn modelId="{9DF82DEA-390F-4519-B218-A5D7E59EFE2C}" type="presParOf" srcId="{7336D928-BA0C-4BF3-A6CD-611AB2E6A3A3}" destId="{5893F2F5-619E-4718-8627-3DE129BEAEB6}" srcOrd="1" destOrd="0" presId="urn:microsoft.com/office/officeart/2005/8/layout/target1"/>
    <dgm:cxn modelId="{F8862B52-E26C-4D73-AC83-E3DB95EC4220}" type="presParOf" srcId="{7336D928-BA0C-4BF3-A6CD-611AB2E6A3A3}" destId="{434D769D-97D8-4AB9-A1BF-0462CC01259E}" srcOrd="2" destOrd="0" presId="urn:microsoft.com/office/officeart/2005/8/layout/target1"/>
    <dgm:cxn modelId="{32A89977-DD70-416D-B2C3-61AD5A029260}" type="presParOf" srcId="{7336D928-BA0C-4BF3-A6CD-611AB2E6A3A3}" destId="{ACFF4F2C-367B-4054-A33B-F813E2106F98}" srcOrd="3" destOrd="0" presId="urn:microsoft.com/office/officeart/2005/8/layout/target1"/>
    <dgm:cxn modelId="{2336B4A7-7DF2-488A-99ED-561CABA489CE}" type="presParOf" srcId="{7336D928-BA0C-4BF3-A6CD-611AB2E6A3A3}" destId="{0D19F34D-9A32-45B1-A83A-39861FFB7CE1}" srcOrd="4" destOrd="0" presId="urn:microsoft.com/office/officeart/2005/8/layout/target1"/>
    <dgm:cxn modelId="{9FBBE1CB-DE71-486B-95DB-44FCBA1CB4EB}" type="presParOf" srcId="{7336D928-BA0C-4BF3-A6CD-611AB2E6A3A3}" destId="{5AAE41D1-2EDF-4C1C-94EC-E5DE2CB0FB88}" srcOrd="5" destOrd="0" presId="urn:microsoft.com/office/officeart/2005/8/layout/target1"/>
    <dgm:cxn modelId="{9E628EEA-E71E-4575-B248-DBADD4FAEC37}" type="presParOf" srcId="{7336D928-BA0C-4BF3-A6CD-611AB2E6A3A3}" destId="{498B4276-B1C5-4F0A-A239-9785E60A0A72}" srcOrd="6" destOrd="0" presId="urn:microsoft.com/office/officeart/2005/8/layout/target1"/>
    <dgm:cxn modelId="{B448E29B-F95A-47D7-8C9B-48645FBE825C}" type="presParOf" srcId="{7336D928-BA0C-4BF3-A6CD-611AB2E6A3A3}" destId="{B6E1F6F0-76CE-403E-8E58-982821E72E36}" srcOrd="7" destOrd="0" presId="urn:microsoft.com/office/officeart/2005/8/layout/target1"/>
    <dgm:cxn modelId="{847CDD1D-7F2A-4186-92FE-2DE7273214EB}" type="presParOf" srcId="{7336D928-BA0C-4BF3-A6CD-611AB2E6A3A3}" destId="{B4ECC28C-9557-4E0A-8AEE-5FB812FA478C}" srcOrd="8" destOrd="0" presId="urn:microsoft.com/office/officeart/2005/8/layout/target1"/>
    <dgm:cxn modelId="{4D00E5F4-79BC-4DAC-98A6-85E01C8A3F64}" type="presParOf" srcId="{7336D928-BA0C-4BF3-A6CD-611AB2E6A3A3}" destId="{BFB5A2A1-21A8-45A7-83B1-804E8D968006}" srcOrd="9" destOrd="0" presId="urn:microsoft.com/office/officeart/2005/8/layout/target1"/>
    <dgm:cxn modelId="{3DA91FF8-106C-476C-93B1-5D0BFF47C392}" type="presParOf" srcId="{7336D928-BA0C-4BF3-A6CD-611AB2E6A3A3}" destId="{65382469-D1CD-4B95-8DB0-9B42312B63EE}" srcOrd="10" destOrd="0" presId="urn:microsoft.com/office/officeart/2005/8/layout/target1"/>
    <dgm:cxn modelId="{693E8E93-2CDA-49F4-B47E-541944BA31CC}" type="presParOf" srcId="{7336D928-BA0C-4BF3-A6CD-611AB2E6A3A3}" destId="{53AFE05C-C401-4EF9-BA9B-607A981C7850}" srcOrd="11" destOrd="0" presId="urn:microsoft.com/office/officeart/2005/8/layout/targe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ECC28C-9557-4E0A-8AEE-5FB812FA478C}">
      <dsp:nvSpPr>
        <dsp:cNvPr id="0" name=""/>
        <dsp:cNvSpPr/>
      </dsp:nvSpPr>
      <dsp:spPr>
        <a:xfrm>
          <a:off x="1223367" y="982265"/>
          <a:ext cx="2946796" cy="29467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19F34D-9A32-45B1-A83A-39861FFB7CE1}">
      <dsp:nvSpPr>
        <dsp:cNvPr id="0" name=""/>
        <dsp:cNvSpPr/>
      </dsp:nvSpPr>
      <dsp:spPr>
        <a:xfrm>
          <a:off x="1812726" y="1571624"/>
          <a:ext cx="1768077" cy="17680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3BF854-74FA-4468-AE5B-8EDCEFF451CD}">
      <dsp:nvSpPr>
        <dsp:cNvPr id="0" name=""/>
        <dsp:cNvSpPr/>
      </dsp:nvSpPr>
      <dsp:spPr>
        <a:xfrm>
          <a:off x="2402085" y="2160984"/>
          <a:ext cx="589359" cy="5893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93F2F5-619E-4718-8627-3DE129BEAEB6}">
      <dsp:nvSpPr>
        <dsp:cNvPr id="0" name=""/>
        <dsp:cNvSpPr/>
      </dsp:nvSpPr>
      <dsp:spPr>
        <a:xfrm>
          <a:off x="4661296" y="0"/>
          <a:ext cx="1473398" cy="859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31750" bIns="3175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tr-TR" sz="2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Arial" panose="020B0604020202020204" pitchFamily="34" charset="0"/>
            </a:rPr>
            <a:t>Teknik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tr-TR" sz="25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cs typeface="Arial" panose="020B0604020202020204" pitchFamily="34" charset="0"/>
          </a:endParaRPr>
        </a:p>
      </dsp:txBody>
      <dsp:txXfrm>
        <a:off x="4661296" y="0"/>
        <a:ext cx="1473398" cy="859482"/>
      </dsp:txXfrm>
    </dsp:sp>
    <dsp:sp modelId="{434D769D-97D8-4AB9-A1BF-0462CC01259E}">
      <dsp:nvSpPr>
        <dsp:cNvPr id="0" name=""/>
        <dsp:cNvSpPr/>
      </dsp:nvSpPr>
      <dsp:spPr>
        <a:xfrm>
          <a:off x="4292946" y="429741"/>
          <a:ext cx="3683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FF4F2C-367B-4054-A33B-F813E2106F98}">
      <dsp:nvSpPr>
        <dsp:cNvPr id="0" name=""/>
        <dsp:cNvSpPr/>
      </dsp:nvSpPr>
      <dsp:spPr>
        <a:xfrm rot="5400000">
          <a:off x="2481403" y="645593"/>
          <a:ext cx="2025431" cy="1594708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AE41D1-2EDF-4C1C-94EC-E5DE2CB0FB88}">
      <dsp:nvSpPr>
        <dsp:cNvPr id="0" name=""/>
        <dsp:cNvSpPr/>
      </dsp:nvSpPr>
      <dsp:spPr>
        <a:xfrm>
          <a:off x="4661296" y="859482"/>
          <a:ext cx="1473398" cy="859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31750" bIns="3175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tr-TR" sz="2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Arial" panose="020B0604020202020204" pitchFamily="34" charset="0"/>
            </a:rPr>
            <a:t>Yöntem 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tr-TR" sz="25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cs typeface="Arial" panose="020B0604020202020204" pitchFamily="34" charset="0"/>
          </a:endParaRPr>
        </a:p>
      </dsp:txBody>
      <dsp:txXfrm>
        <a:off x="4661296" y="859482"/>
        <a:ext cx="1473398" cy="859482"/>
      </dsp:txXfrm>
    </dsp:sp>
    <dsp:sp modelId="{498B4276-B1C5-4F0A-A239-9785E60A0A72}">
      <dsp:nvSpPr>
        <dsp:cNvPr id="0" name=""/>
        <dsp:cNvSpPr/>
      </dsp:nvSpPr>
      <dsp:spPr>
        <a:xfrm>
          <a:off x="4292946" y="1289223"/>
          <a:ext cx="3683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E1F6F0-76CE-403E-8E58-982821E72E36}">
      <dsp:nvSpPr>
        <dsp:cNvPr id="0" name=""/>
        <dsp:cNvSpPr/>
      </dsp:nvSpPr>
      <dsp:spPr>
        <a:xfrm rot="5400000">
          <a:off x="2916154" y="1491668"/>
          <a:ext cx="1578304" cy="117233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B5A2A1-21A8-45A7-83B1-804E8D968006}">
      <dsp:nvSpPr>
        <dsp:cNvPr id="0" name=""/>
        <dsp:cNvSpPr/>
      </dsp:nvSpPr>
      <dsp:spPr>
        <a:xfrm>
          <a:off x="4661296" y="1718964"/>
          <a:ext cx="1473398" cy="859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31750" bIns="3175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tr-TR" sz="2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Arial" panose="020B0604020202020204" pitchFamily="34" charset="0"/>
            </a:rPr>
            <a:t>Yaklaşım</a:t>
          </a:r>
          <a:endParaRPr kumimoji="0" lang="en-US" altLang="tr-TR" sz="25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cs typeface="Arial" panose="020B0604020202020204" pitchFamily="34" charset="0"/>
          </a:endParaRPr>
        </a:p>
      </dsp:txBody>
      <dsp:txXfrm>
        <a:off x="4661296" y="1718964"/>
        <a:ext cx="1473398" cy="859482"/>
      </dsp:txXfrm>
    </dsp:sp>
    <dsp:sp modelId="{65382469-D1CD-4B95-8DB0-9B42312B63EE}">
      <dsp:nvSpPr>
        <dsp:cNvPr id="0" name=""/>
        <dsp:cNvSpPr/>
      </dsp:nvSpPr>
      <dsp:spPr>
        <a:xfrm>
          <a:off x="4292946" y="2148705"/>
          <a:ext cx="3683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AFE05C-C401-4EF9-BA9B-607A981C7850}">
      <dsp:nvSpPr>
        <dsp:cNvPr id="0" name=""/>
        <dsp:cNvSpPr/>
      </dsp:nvSpPr>
      <dsp:spPr>
        <a:xfrm rot="5400000">
          <a:off x="3351445" y="2337055"/>
          <a:ext cx="1127640" cy="749959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="" xmlns:a16="http://schemas.microsoft.com/office/drawing/2014/main" id="{3BF3BAB7-704F-4DCF-B8AC-8BC02A396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9A22A-D0CD-4389-A5B2-18294B00DE8D}" type="datetimeFigureOut">
              <a:rPr lang="tr-TR"/>
              <a:pPr>
                <a:defRPr/>
              </a:pPr>
              <a:t>05.09.2022</a:t>
            </a:fld>
            <a:endParaRPr lang="tr-TR"/>
          </a:p>
        </p:txBody>
      </p:sp>
      <p:sp>
        <p:nvSpPr>
          <p:cNvPr id="5" name="4 Altbilgi Yer Tutucusu">
            <a:extLst>
              <a:ext uri="{FF2B5EF4-FFF2-40B4-BE49-F238E27FC236}">
                <a16:creationId xmlns="" xmlns:a16="http://schemas.microsoft.com/office/drawing/2014/main" id="{7946FD7A-6326-4CFB-9BFC-72C1B1DF4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>
            <a:extLst>
              <a:ext uri="{FF2B5EF4-FFF2-40B4-BE49-F238E27FC236}">
                <a16:creationId xmlns="" xmlns:a16="http://schemas.microsoft.com/office/drawing/2014/main" id="{E737EA78-0DAD-41ED-886E-C6AF32262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FD44B-1976-4BEE-9D80-89D60C7453D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="" xmlns:p14="http://schemas.microsoft.com/office/powerpoint/2010/main" val="1513972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="" xmlns:a16="http://schemas.microsoft.com/office/drawing/2014/main" id="{6F7B8187-0C2F-415A-895A-8A3C8756E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6FE0A-BDAA-4C1A-ADE9-0C9839611B81}" type="datetimeFigureOut">
              <a:rPr lang="tr-TR"/>
              <a:pPr>
                <a:defRPr/>
              </a:pPr>
              <a:t>05.09.2022</a:t>
            </a:fld>
            <a:endParaRPr lang="tr-TR"/>
          </a:p>
        </p:txBody>
      </p:sp>
      <p:sp>
        <p:nvSpPr>
          <p:cNvPr id="5" name="4 Altbilgi Yer Tutucusu">
            <a:extLst>
              <a:ext uri="{FF2B5EF4-FFF2-40B4-BE49-F238E27FC236}">
                <a16:creationId xmlns="" xmlns:a16="http://schemas.microsoft.com/office/drawing/2014/main" id="{AA7B0328-002F-4D26-B851-6AD19320F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>
            <a:extLst>
              <a:ext uri="{FF2B5EF4-FFF2-40B4-BE49-F238E27FC236}">
                <a16:creationId xmlns="" xmlns:a16="http://schemas.microsoft.com/office/drawing/2014/main" id="{36DDC7D4-0E96-4CB5-ABBC-7E10AE068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2A4144-1D8F-48FE-8A01-C19BB992818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="" xmlns:p14="http://schemas.microsoft.com/office/powerpoint/2010/main" val="4091335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="" xmlns:a16="http://schemas.microsoft.com/office/drawing/2014/main" id="{D1890CF7-D522-4AAF-8EBF-202E397C0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5733A-7C43-4E71-B82B-9AD26C047541}" type="datetimeFigureOut">
              <a:rPr lang="tr-TR"/>
              <a:pPr>
                <a:defRPr/>
              </a:pPr>
              <a:t>05.09.2022</a:t>
            </a:fld>
            <a:endParaRPr lang="tr-TR"/>
          </a:p>
        </p:txBody>
      </p:sp>
      <p:sp>
        <p:nvSpPr>
          <p:cNvPr id="5" name="4 Altbilgi Yer Tutucusu">
            <a:extLst>
              <a:ext uri="{FF2B5EF4-FFF2-40B4-BE49-F238E27FC236}">
                <a16:creationId xmlns="" xmlns:a16="http://schemas.microsoft.com/office/drawing/2014/main" id="{F8FEF27E-3789-4B15-828A-E9233591F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>
            <a:extLst>
              <a:ext uri="{FF2B5EF4-FFF2-40B4-BE49-F238E27FC236}">
                <a16:creationId xmlns="" xmlns:a16="http://schemas.microsoft.com/office/drawing/2014/main" id="{ED9D0B2E-1A0C-4064-9BF3-1EE36458F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CB079-3A05-4D23-9400-AC98FFCE669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="" xmlns:p14="http://schemas.microsoft.com/office/powerpoint/2010/main" val="4292162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31913" y="203200"/>
            <a:ext cx="7488237" cy="77787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1476375" y="1350963"/>
            <a:ext cx="6696075" cy="4525962"/>
          </a:xfrm>
        </p:spPr>
        <p:txBody>
          <a:bodyPr rtlCol="0">
            <a:normAutofit/>
          </a:bodyPr>
          <a:lstStyle/>
          <a:p>
            <a:pPr lvl="0"/>
            <a:endParaRPr lang="tr-TR" noProof="0"/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19063CD-D63B-46F2-8F48-46A0934630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7622EB1C-C0C2-49E3-88C9-46CA62F3A5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0217405-1C6F-4019-BC36-C6B4AA8CD9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D0A393-293E-4B46-B5E5-10B4A9C95544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="" xmlns:p14="http://schemas.microsoft.com/office/powerpoint/2010/main" val="110423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="" xmlns:a16="http://schemas.microsoft.com/office/drawing/2014/main" id="{5E53697D-14C1-4E6F-9ABE-3F4B1B85D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783C7-6093-47CB-88A2-C7A5D8D37CEC}" type="datetimeFigureOut">
              <a:rPr lang="tr-TR"/>
              <a:pPr>
                <a:defRPr/>
              </a:pPr>
              <a:t>05.09.2022</a:t>
            </a:fld>
            <a:endParaRPr lang="tr-TR"/>
          </a:p>
        </p:txBody>
      </p:sp>
      <p:sp>
        <p:nvSpPr>
          <p:cNvPr id="5" name="4 Altbilgi Yer Tutucusu">
            <a:extLst>
              <a:ext uri="{FF2B5EF4-FFF2-40B4-BE49-F238E27FC236}">
                <a16:creationId xmlns="" xmlns:a16="http://schemas.microsoft.com/office/drawing/2014/main" id="{4822E063-A20E-4A17-99D4-97F6C588A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>
            <a:extLst>
              <a:ext uri="{FF2B5EF4-FFF2-40B4-BE49-F238E27FC236}">
                <a16:creationId xmlns="" xmlns:a16="http://schemas.microsoft.com/office/drawing/2014/main" id="{D4AC9C99-5168-41B0-AF87-E36FBA853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71205-073B-45D0-9C7D-51507E11F3F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="" xmlns:p14="http://schemas.microsoft.com/office/powerpoint/2010/main" val="1802165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="" xmlns:a16="http://schemas.microsoft.com/office/drawing/2014/main" id="{09E8FFF3-78DD-49EA-985C-02038C9DE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396DA-4014-4F7A-A058-55F21FA1ADFD}" type="datetimeFigureOut">
              <a:rPr lang="tr-TR"/>
              <a:pPr>
                <a:defRPr/>
              </a:pPr>
              <a:t>05.09.2022</a:t>
            </a:fld>
            <a:endParaRPr lang="tr-TR"/>
          </a:p>
        </p:txBody>
      </p:sp>
      <p:sp>
        <p:nvSpPr>
          <p:cNvPr id="5" name="4 Altbilgi Yer Tutucusu">
            <a:extLst>
              <a:ext uri="{FF2B5EF4-FFF2-40B4-BE49-F238E27FC236}">
                <a16:creationId xmlns="" xmlns:a16="http://schemas.microsoft.com/office/drawing/2014/main" id="{9238B03F-AD11-4489-B26A-D79F9B686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>
            <a:extLst>
              <a:ext uri="{FF2B5EF4-FFF2-40B4-BE49-F238E27FC236}">
                <a16:creationId xmlns="" xmlns:a16="http://schemas.microsoft.com/office/drawing/2014/main" id="{0D5EAA64-043F-4DBD-979D-4B5120A87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169401-C700-4DFB-B0F3-C02D875A13D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="" xmlns:p14="http://schemas.microsoft.com/office/powerpoint/2010/main" val="147186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3 Veri Yer Tutucusu">
            <a:extLst>
              <a:ext uri="{FF2B5EF4-FFF2-40B4-BE49-F238E27FC236}">
                <a16:creationId xmlns="" xmlns:a16="http://schemas.microsoft.com/office/drawing/2014/main" id="{CA3C2107-5A8D-46F9-A8CA-F67883FCC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5E357-8E40-494F-98FA-DD4A4FAF1E38}" type="datetimeFigureOut">
              <a:rPr lang="tr-TR"/>
              <a:pPr>
                <a:defRPr/>
              </a:pPr>
              <a:t>05.09.2022</a:t>
            </a:fld>
            <a:endParaRPr lang="tr-TR"/>
          </a:p>
        </p:txBody>
      </p:sp>
      <p:sp>
        <p:nvSpPr>
          <p:cNvPr id="6" name="4 Altbilgi Yer Tutucusu">
            <a:extLst>
              <a:ext uri="{FF2B5EF4-FFF2-40B4-BE49-F238E27FC236}">
                <a16:creationId xmlns="" xmlns:a16="http://schemas.microsoft.com/office/drawing/2014/main" id="{A5C1346A-154C-4023-972D-61805A9BB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>
            <a:extLst>
              <a:ext uri="{FF2B5EF4-FFF2-40B4-BE49-F238E27FC236}">
                <a16:creationId xmlns="" xmlns:a16="http://schemas.microsoft.com/office/drawing/2014/main" id="{4CA299CD-648A-4561-8687-F0915BC38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95F68-6739-4A62-AEEC-1870AD5E55F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="" xmlns:p14="http://schemas.microsoft.com/office/powerpoint/2010/main" val="637835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3 Veri Yer Tutucusu">
            <a:extLst>
              <a:ext uri="{FF2B5EF4-FFF2-40B4-BE49-F238E27FC236}">
                <a16:creationId xmlns="" xmlns:a16="http://schemas.microsoft.com/office/drawing/2014/main" id="{662A1842-9D65-4C77-AB32-C5925DE95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2E20C-D631-48EF-A87F-20FF17246CAE}" type="datetimeFigureOut">
              <a:rPr lang="tr-TR"/>
              <a:pPr>
                <a:defRPr/>
              </a:pPr>
              <a:t>05.09.2022</a:t>
            </a:fld>
            <a:endParaRPr lang="tr-TR"/>
          </a:p>
        </p:txBody>
      </p:sp>
      <p:sp>
        <p:nvSpPr>
          <p:cNvPr id="8" name="4 Altbilgi Yer Tutucusu">
            <a:extLst>
              <a:ext uri="{FF2B5EF4-FFF2-40B4-BE49-F238E27FC236}">
                <a16:creationId xmlns="" xmlns:a16="http://schemas.microsoft.com/office/drawing/2014/main" id="{B49FF05E-3D64-4A42-92E4-27EA5F6C9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>
            <a:extLst>
              <a:ext uri="{FF2B5EF4-FFF2-40B4-BE49-F238E27FC236}">
                <a16:creationId xmlns="" xmlns:a16="http://schemas.microsoft.com/office/drawing/2014/main" id="{A4EBCB8D-BC2A-4289-87CC-CF388B03C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48A754-76D5-4257-8954-6905D364A1F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="" xmlns:p14="http://schemas.microsoft.com/office/powerpoint/2010/main" val="4028123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3 Veri Yer Tutucusu">
            <a:extLst>
              <a:ext uri="{FF2B5EF4-FFF2-40B4-BE49-F238E27FC236}">
                <a16:creationId xmlns="" xmlns:a16="http://schemas.microsoft.com/office/drawing/2014/main" id="{873B41FE-8AD4-4D28-9C44-C83028DA4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73B9F-F263-4E80-AFB9-B735D27E56C5}" type="datetimeFigureOut">
              <a:rPr lang="tr-TR"/>
              <a:pPr>
                <a:defRPr/>
              </a:pPr>
              <a:t>05.09.2022</a:t>
            </a:fld>
            <a:endParaRPr lang="tr-TR"/>
          </a:p>
        </p:txBody>
      </p:sp>
      <p:sp>
        <p:nvSpPr>
          <p:cNvPr id="4" name="4 Altbilgi Yer Tutucusu">
            <a:extLst>
              <a:ext uri="{FF2B5EF4-FFF2-40B4-BE49-F238E27FC236}">
                <a16:creationId xmlns="" xmlns:a16="http://schemas.microsoft.com/office/drawing/2014/main" id="{E038FAF1-172B-43D7-A797-DAC616EBA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>
            <a:extLst>
              <a:ext uri="{FF2B5EF4-FFF2-40B4-BE49-F238E27FC236}">
                <a16:creationId xmlns="" xmlns:a16="http://schemas.microsoft.com/office/drawing/2014/main" id="{A5EBF056-8BD2-457C-92D1-27386E80E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33F58-6C20-4BFC-8537-67320F6090C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="" xmlns:p14="http://schemas.microsoft.com/office/powerpoint/2010/main" val="261615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>
            <a:extLst>
              <a:ext uri="{FF2B5EF4-FFF2-40B4-BE49-F238E27FC236}">
                <a16:creationId xmlns="" xmlns:a16="http://schemas.microsoft.com/office/drawing/2014/main" id="{30AED507-9D3D-4318-B53A-18B2011B0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513B6-1E29-4F92-ABF3-72C906F73F62}" type="datetimeFigureOut">
              <a:rPr lang="tr-TR"/>
              <a:pPr>
                <a:defRPr/>
              </a:pPr>
              <a:t>05.09.2022</a:t>
            </a:fld>
            <a:endParaRPr lang="tr-TR"/>
          </a:p>
        </p:txBody>
      </p:sp>
      <p:sp>
        <p:nvSpPr>
          <p:cNvPr id="3" name="4 Altbilgi Yer Tutucusu">
            <a:extLst>
              <a:ext uri="{FF2B5EF4-FFF2-40B4-BE49-F238E27FC236}">
                <a16:creationId xmlns="" xmlns:a16="http://schemas.microsoft.com/office/drawing/2014/main" id="{0D095B26-961A-4322-970A-6DD414A3F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>
            <a:extLst>
              <a:ext uri="{FF2B5EF4-FFF2-40B4-BE49-F238E27FC236}">
                <a16:creationId xmlns="" xmlns:a16="http://schemas.microsoft.com/office/drawing/2014/main" id="{6C685052-84BE-4E64-B248-5BE580D0B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BC765-4A41-47AF-A77A-E3297F1E93C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="" xmlns:p14="http://schemas.microsoft.com/office/powerpoint/2010/main" val="161111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3 Veri Yer Tutucusu">
            <a:extLst>
              <a:ext uri="{FF2B5EF4-FFF2-40B4-BE49-F238E27FC236}">
                <a16:creationId xmlns="" xmlns:a16="http://schemas.microsoft.com/office/drawing/2014/main" id="{9C259680-7B0F-44BD-A1B9-404A436E6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34765-9034-4237-A252-795FA8969DC0}" type="datetimeFigureOut">
              <a:rPr lang="tr-TR"/>
              <a:pPr>
                <a:defRPr/>
              </a:pPr>
              <a:t>05.09.2022</a:t>
            </a:fld>
            <a:endParaRPr lang="tr-TR"/>
          </a:p>
        </p:txBody>
      </p:sp>
      <p:sp>
        <p:nvSpPr>
          <p:cNvPr id="6" name="4 Altbilgi Yer Tutucusu">
            <a:extLst>
              <a:ext uri="{FF2B5EF4-FFF2-40B4-BE49-F238E27FC236}">
                <a16:creationId xmlns="" xmlns:a16="http://schemas.microsoft.com/office/drawing/2014/main" id="{2FCA57A6-19FF-44CE-8C7E-7423E0381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>
            <a:extLst>
              <a:ext uri="{FF2B5EF4-FFF2-40B4-BE49-F238E27FC236}">
                <a16:creationId xmlns="" xmlns:a16="http://schemas.microsoft.com/office/drawing/2014/main" id="{51B73442-71EC-4FB7-AD9F-5F20F2581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2FBDB-2CC7-40E8-B739-C831F7F13E76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="" xmlns:p14="http://schemas.microsoft.com/office/powerpoint/2010/main" val="1418050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3 Veri Yer Tutucusu">
            <a:extLst>
              <a:ext uri="{FF2B5EF4-FFF2-40B4-BE49-F238E27FC236}">
                <a16:creationId xmlns="" xmlns:a16="http://schemas.microsoft.com/office/drawing/2014/main" id="{04FB9CBB-76F9-494C-9BD6-3F45416FF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B7D08-CA80-4152-9675-E1059D94A366}" type="datetimeFigureOut">
              <a:rPr lang="tr-TR"/>
              <a:pPr>
                <a:defRPr/>
              </a:pPr>
              <a:t>05.09.2022</a:t>
            </a:fld>
            <a:endParaRPr lang="tr-TR"/>
          </a:p>
        </p:txBody>
      </p:sp>
      <p:sp>
        <p:nvSpPr>
          <p:cNvPr id="6" name="4 Altbilgi Yer Tutucusu">
            <a:extLst>
              <a:ext uri="{FF2B5EF4-FFF2-40B4-BE49-F238E27FC236}">
                <a16:creationId xmlns="" xmlns:a16="http://schemas.microsoft.com/office/drawing/2014/main" id="{6E3D4863-FADD-4DCE-9805-0B2FFFAEE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>
            <a:extLst>
              <a:ext uri="{FF2B5EF4-FFF2-40B4-BE49-F238E27FC236}">
                <a16:creationId xmlns="" xmlns:a16="http://schemas.microsoft.com/office/drawing/2014/main" id="{4901C405-29B6-4775-9DA8-37E69CC0F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B95B5F-F736-4E2B-8FFA-C5A8394BF3D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="" xmlns:p14="http://schemas.microsoft.com/office/powerpoint/2010/main" val="1088580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9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Başlık Yer Tutucusu">
            <a:extLst>
              <a:ext uri="{FF2B5EF4-FFF2-40B4-BE49-F238E27FC236}">
                <a16:creationId xmlns="" xmlns:a16="http://schemas.microsoft.com/office/drawing/2014/main" id="{9B2F7746-4C7A-44C5-9B90-0AE562E6D2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2051" name="2 Metin Yer Tutucusu">
            <a:extLst>
              <a:ext uri="{FF2B5EF4-FFF2-40B4-BE49-F238E27FC236}">
                <a16:creationId xmlns="" xmlns:a16="http://schemas.microsoft.com/office/drawing/2014/main" id="{078F719F-994D-4BEA-8DA5-0118A36334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="" xmlns:a16="http://schemas.microsoft.com/office/drawing/2014/main" id="{5844AE03-17CE-4B4F-AA4B-13BFD32D59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4D194B-97B3-4FE5-8DFB-52CB0BBA193C}" type="datetimeFigureOut">
              <a:rPr lang="tr-TR"/>
              <a:pPr>
                <a:defRPr/>
              </a:pPr>
              <a:t>05.09.2022</a:t>
            </a:fld>
            <a:endParaRPr lang="tr-TR"/>
          </a:p>
        </p:txBody>
      </p:sp>
      <p:sp>
        <p:nvSpPr>
          <p:cNvPr id="5" name="4 Altbilgi Yer Tutucusu">
            <a:extLst>
              <a:ext uri="{FF2B5EF4-FFF2-40B4-BE49-F238E27FC236}">
                <a16:creationId xmlns="" xmlns:a16="http://schemas.microsoft.com/office/drawing/2014/main" id="{193C4FC5-7CCD-4C6E-880E-12D8FA4AE0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>
            <a:extLst>
              <a:ext uri="{FF2B5EF4-FFF2-40B4-BE49-F238E27FC236}">
                <a16:creationId xmlns="" xmlns:a16="http://schemas.microsoft.com/office/drawing/2014/main" id="{B92360D6-F158-4765-995A-6562221989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47542D8-CC4D-45DD-A12F-9852978E7E18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Başlık">
            <a:extLst>
              <a:ext uri="{FF2B5EF4-FFF2-40B4-BE49-F238E27FC236}">
                <a16:creationId xmlns="" xmlns:a16="http://schemas.microsoft.com/office/drawing/2014/main" id="{F22F9DD0-0DBC-42F9-94D3-9019BE8474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4313" y="4143375"/>
            <a:ext cx="8715375" cy="9286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tr-TR" b="1" dirty="0">
                <a:solidFill>
                  <a:srgbClr val="C00000"/>
                </a:solidFill>
              </a:rPr>
              <a:t>EĞİTİM ÖĞRETİMDE TEMEL KAVRAMLAR</a:t>
            </a:r>
          </a:p>
        </p:txBody>
      </p:sp>
      <p:sp>
        <p:nvSpPr>
          <p:cNvPr id="8" name="Dikdörtgen 12">
            <a:extLst>
              <a:ext uri="{FF2B5EF4-FFF2-40B4-BE49-F238E27FC236}">
                <a16:creationId xmlns="" xmlns:a16="http://schemas.microsoft.com/office/drawing/2014/main" id="{89D5C649-8321-49F6-99BA-63686B85D6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282" y="2285992"/>
            <a:ext cx="8715436" cy="1754326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</a:rPr>
              <a:t>ERZİN HALK </a:t>
            </a:r>
            <a:r>
              <a:rPr lang="tr-TR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</a:rPr>
              <a:t>EĞİTİMİ </a:t>
            </a:r>
            <a:r>
              <a:rPr lang="tr-TR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</a:rPr>
              <a:t>MERKEZİ </a:t>
            </a:r>
            <a:r>
              <a:rPr lang="tr-TR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</a:rPr>
              <a:t/>
            </a:r>
            <a:br>
              <a:rPr lang="tr-TR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</a:rPr>
            </a:br>
            <a:r>
              <a:rPr lang="tr-TR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</a:rPr>
              <a:t>USTA </a:t>
            </a:r>
            <a:r>
              <a:rPr lang="tr-TR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</a:rPr>
              <a:t>ÖĞRETİCİ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</a:rPr>
              <a:t>ORYANTASYON EĞİTİMİ KURSU</a:t>
            </a:r>
          </a:p>
        </p:txBody>
      </p:sp>
      <p:pic>
        <p:nvPicPr>
          <p:cNvPr id="10" name="Resim 10">
            <a:extLst>
              <a:ext uri="{FF2B5EF4-FFF2-40B4-BE49-F238E27FC236}">
                <a16:creationId xmlns="" xmlns:a16="http://schemas.microsoft.com/office/drawing/2014/main" id="{5C45B2C2-955D-4197-BDDC-293FD4BD51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/>
          </a:blip>
          <a:srcRect l="19084" t="6514" r="16989" b="7071"/>
          <a:stretch/>
        </p:blipFill>
        <p:spPr>
          <a:xfrm>
            <a:off x="214282" y="214290"/>
            <a:ext cx="1458861" cy="1359051"/>
          </a:xfrm>
          <a:prstGeom prst="ellipse">
            <a:avLst/>
          </a:prstGeom>
        </p:spPr>
      </p:pic>
      <p:sp>
        <p:nvSpPr>
          <p:cNvPr id="11" name="Dikdörtgen 7">
            <a:extLst>
              <a:ext uri="{FF2B5EF4-FFF2-40B4-BE49-F238E27FC236}">
                <a16:creationId xmlns="" xmlns:a16="http://schemas.microsoft.com/office/drawing/2014/main" id="{8D397EB4-C7BB-4F18-83ED-0A3EB3187C74}"/>
              </a:ext>
            </a:extLst>
          </p:cNvPr>
          <p:cNvSpPr/>
          <p:nvPr/>
        </p:nvSpPr>
        <p:spPr>
          <a:xfrm>
            <a:off x="1643043" y="421213"/>
            <a:ext cx="5643602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T.C.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MİLLİ EĞİTİM BAKANLIĞI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Hayat Boyu Öğrenme Genel Müdürlüğü</a:t>
            </a:r>
          </a:p>
        </p:txBody>
      </p:sp>
      <p:pic>
        <p:nvPicPr>
          <p:cNvPr id="4103" name="2 Resim" descr="hayatboyurenme.jpg">
            <a:extLst>
              <a:ext uri="{FF2B5EF4-FFF2-40B4-BE49-F238E27FC236}">
                <a16:creationId xmlns="" xmlns:a16="http://schemas.microsoft.com/office/drawing/2014/main" id="{D6033908-9273-40E9-9C38-F9958359E1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428625"/>
            <a:ext cx="167005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AAA1FE1-CFB1-435C-B874-F5BC68327E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8625" y="1285875"/>
            <a:ext cx="8286750" cy="50720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tr-TR" b="1" dirty="0">
                <a:solidFill>
                  <a:schemeClr val="tx1"/>
                </a:solidFill>
              </a:rPr>
              <a:t>SUNUŞ YOLUYLA ÖĞRETME </a:t>
            </a:r>
            <a:r>
              <a:rPr lang="tr-TR" b="1" dirty="0">
                <a:solidFill>
                  <a:srgbClr val="0070C0"/>
                </a:solidFill>
              </a:rPr>
              <a:t>YAKLAŞIMI /strateji)</a:t>
            </a:r>
            <a:endParaRPr lang="tr-TR" dirty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</a:rPr>
              <a:t>Bu yaklaşım, okullarda çok yaygın bir şekilde bilginin aktarılması, kavram, ilke ve genellemelerin açıklanmasında kullanılmaktadır.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</a:rPr>
              <a:t>Sunuş yoluyla öğretmede bilgilerin düzenlenmiş, sıralanmış olması gerekmektedir.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</a:rPr>
              <a:t>Öncelikle genel ilke ve kavramlar verilir,bunu ayrıntılı bilgilerin kazandırılması izler. </a:t>
            </a:r>
          </a:p>
        </p:txBody>
      </p:sp>
      <p:sp>
        <p:nvSpPr>
          <p:cNvPr id="5" name="1 Başlık">
            <a:extLst>
              <a:ext uri="{FF2B5EF4-FFF2-40B4-BE49-F238E27FC236}">
                <a16:creationId xmlns="" xmlns:a16="http://schemas.microsoft.com/office/drawing/2014/main" id="{7A33DABB-104F-4F2F-8343-EED2FC818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/>
              <a:t>EĞİTİM ÖĞRETİMDE TEMEL KAVRAMLAR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73DAAD2C-EC00-4649-BAE0-0CA5EE0FE5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57313"/>
            <a:ext cx="8229600" cy="50720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</a:rPr>
              <a:t>Sunuş yoluyla öğretme, açıklama gerektiren her durumda başarıyla uygulanabilecek bir yaklaşımdır. </a:t>
            </a:r>
            <a:endParaRPr lang="tr-TR" dirty="0">
              <a:solidFill>
                <a:schemeClr val="tx1"/>
              </a:solidFill>
              <a:latin typeface="Arial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</a:rPr>
              <a:t>Sunuş yoluyla öğretim öğretmenlerin büyük bir çoğunluğu tarafından kullanılmaktadır. </a:t>
            </a:r>
            <a:endParaRPr lang="tr-TR" dirty="0">
              <a:solidFill>
                <a:schemeClr val="tx1"/>
              </a:solidFill>
              <a:latin typeface="Arial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</a:rPr>
              <a:t>Bu yaklaşıma göre anlamlı öğrenmenin</a:t>
            </a:r>
            <a:r>
              <a:rPr lang="tr-TR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tr-TR" dirty="0">
                <a:solidFill>
                  <a:schemeClr val="tx1"/>
                </a:solidFill>
              </a:rPr>
              <a:t>gerçekleşmesi için, verilecek bilgilerin aşamalılık ilişkisine göre sıralanarak öğrenciye sunulması gerekir. Bu ise genelden özele doğru bir sıra izlenerek sağlanır. </a:t>
            </a:r>
          </a:p>
        </p:txBody>
      </p:sp>
      <p:sp>
        <p:nvSpPr>
          <p:cNvPr id="5" name="1 Başlık">
            <a:extLst>
              <a:ext uri="{FF2B5EF4-FFF2-40B4-BE49-F238E27FC236}">
                <a16:creationId xmlns="" xmlns:a16="http://schemas.microsoft.com/office/drawing/2014/main" id="{0A8AD3E1-0A8A-46DB-A611-A8C6220C0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/>
              <a:t>EĞİTİM ÖĞRETİMDE TEMEL KAVRAMLAR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94CB624D-9981-4145-9FA1-6BDB6F83ED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85875"/>
            <a:ext cx="8229600" cy="51435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u="sng" dirty="0">
                <a:solidFill>
                  <a:srgbClr val="0070C0"/>
                </a:solidFill>
              </a:rPr>
              <a:t>Sunuş yoluyla öğretim yaklaşımında, </a:t>
            </a:r>
            <a:r>
              <a:rPr lang="tr-TR" dirty="0">
                <a:solidFill>
                  <a:schemeClr val="tx1"/>
                </a:solidFill>
              </a:rPr>
              <a:t>öğretmen önce temel kavramları, ilkeleri ve olguları öğretir, daha sonra örnekler vererek kavramlar, ilkeler ve olgular arasındaki temel benzerlik ve farklılıkları buldurmaya çalışır.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/>
              <a:t>Bu yaklaşımın en önemli yönü öğrencilere kısa zamanda çok fazla bilginin kazandırılması ve anlamlı öğrenmenin sağlanmasıdır.</a:t>
            </a:r>
            <a:endParaRPr lang="tr-TR" dirty="0">
              <a:latin typeface="Arial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tr-TR" dirty="0"/>
              <a:t> Öğretmenlere zamandan ekonomi sağlar. </a:t>
            </a:r>
            <a:endParaRPr lang="tr-TR" dirty="0">
              <a:latin typeface="Arial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tr-TR" dirty="0"/>
              <a:t>Bu yaklaşım özellikle öğrenciler için yeni olan kavram ve ilkelerin öğretiminde etkili bir şekilde kullanılabilir. </a:t>
            </a:r>
            <a:r>
              <a:rPr lang="tr-TR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1 Başlık">
            <a:extLst>
              <a:ext uri="{FF2B5EF4-FFF2-40B4-BE49-F238E27FC236}">
                <a16:creationId xmlns="" xmlns:a16="http://schemas.microsoft.com/office/drawing/2014/main" id="{80DD83D0-21E3-44AB-BC11-AE046196A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/>
              <a:t>EĞİTİM ÖĞRETİMDE TEMEL KAVRAMLAR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3D80ACAA-137D-4416-8AE3-BBBB52C8EE3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14438"/>
            <a:ext cx="8229600" cy="51435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lnSpc>
                <a:spcPct val="160000"/>
              </a:lnSpc>
              <a:spcAft>
                <a:spcPts val="0"/>
              </a:spcAft>
              <a:buFontTx/>
              <a:buNone/>
              <a:defRPr/>
            </a:pPr>
            <a:r>
              <a:rPr lang="tr-TR" b="1" dirty="0">
                <a:solidFill>
                  <a:schemeClr val="tx1"/>
                </a:solidFill>
              </a:rPr>
              <a:t>BULUŞ YOLUYLA ÖĞRETME </a:t>
            </a:r>
            <a:r>
              <a:rPr lang="tr-TR" b="1" dirty="0">
                <a:solidFill>
                  <a:srgbClr val="0070C0"/>
                </a:solidFill>
              </a:rPr>
              <a:t>YAKLAŞIMI / strateji</a:t>
            </a:r>
            <a:endParaRPr lang="tr-TR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</a:rPr>
              <a:t>Bu yaklaşım, öğrenci etkinliğine dayalı </a:t>
            </a:r>
            <a:r>
              <a:rPr lang="tr-TR" dirty="0" err="1">
                <a:solidFill>
                  <a:schemeClr val="tx1"/>
                </a:solidFill>
              </a:rPr>
              <a:t>güdüleyici</a:t>
            </a:r>
            <a:r>
              <a:rPr lang="tr-TR" dirty="0">
                <a:solidFill>
                  <a:schemeClr val="tx1"/>
                </a:solidFill>
              </a:rPr>
              <a:t> bir öğretme yaklaşımıdır.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</a:rPr>
              <a:t>Öğretmen, öğrencinin öğrenme sürecine etkin katılmasını buluş yoluyla öğrenme stratejisini kullanarak sağlayabilir. Burada öğretmenin temel görevi öğrenciyi yönlendirmek ve cevabı buldurmaktır. </a:t>
            </a:r>
          </a:p>
        </p:txBody>
      </p:sp>
      <p:sp>
        <p:nvSpPr>
          <p:cNvPr id="5" name="1 Başlık">
            <a:extLst>
              <a:ext uri="{FF2B5EF4-FFF2-40B4-BE49-F238E27FC236}">
                <a16:creationId xmlns="" xmlns:a16="http://schemas.microsoft.com/office/drawing/2014/main" id="{D5D27538-E85B-4AAF-9C14-582AFC308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/>
              <a:t>EĞİTİM ÖĞRETİMDE TEMEL KAVRAMLAR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72AF5F20-C3DC-44D0-8425-D28F61AC21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21493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rgbClr val="0070C0"/>
                </a:solidFill>
              </a:rPr>
              <a:t>Bu yaklaşımda öğretim</a:t>
            </a:r>
            <a:r>
              <a:rPr lang="tr-TR" dirty="0">
                <a:solidFill>
                  <a:schemeClr val="tx1"/>
                </a:solidFill>
              </a:rPr>
              <a:t>, öğrencilerin merakını uyandıracak bir problemle başlar. </a:t>
            </a:r>
            <a:endParaRPr lang="tr-TR" dirty="0">
              <a:solidFill>
                <a:schemeClr val="tx1"/>
              </a:solidFill>
              <a:latin typeface="Arial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</a:rPr>
              <a:t>Problem, öğrencinin merakını sürekli tutacak ve başarma duygusunu doyuracak derecede olmalıdır. </a:t>
            </a:r>
            <a:endParaRPr lang="tr-TR" dirty="0">
              <a:solidFill>
                <a:schemeClr val="tx1"/>
              </a:solidFill>
              <a:latin typeface="Arial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</a:rPr>
              <a:t>Öğrenci keşfetme heyecanını duyabilmelidir. Aslında buradaki keşfetme yeniden bulmadır.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</a:rPr>
              <a:t>Öğrenciler daha önceden araştırılmış bir gerçeği kendileri için araştırırlar. Öğrenci, bir problemi çözerken bilim adamı gibi çalışır, ilkeleri ve genellemeleri kendisi bulur. Böylece ilerdeki yaşantısında da bu düşünce tarzını kullanabilir. </a:t>
            </a:r>
          </a:p>
        </p:txBody>
      </p:sp>
      <p:sp>
        <p:nvSpPr>
          <p:cNvPr id="5" name="1 Başlık">
            <a:extLst>
              <a:ext uri="{FF2B5EF4-FFF2-40B4-BE49-F238E27FC236}">
                <a16:creationId xmlns="" xmlns:a16="http://schemas.microsoft.com/office/drawing/2014/main" id="{708FDB22-A557-4ACB-9910-8D40A0AFE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/>
              <a:t>EĞİTİM ÖĞRETİMDE TEMEL KAVRAMLAR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604B68C-FBEC-4EDC-886D-656A3B1A2C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8625" y="1357313"/>
            <a:ext cx="8229600" cy="45259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85000" lnSpcReduction="10000"/>
          </a:bodyPr>
          <a:lstStyle/>
          <a:p>
            <a:pPr fontAlgn="auto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tr-TR" b="1" dirty="0">
                <a:solidFill>
                  <a:srgbClr val="0070C0"/>
                </a:solidFill>
              </a:rPr>
              <a:t>ARAŞTIRMA-İNCELEME YOLUYLA ÖĞRETME YAKLAŞIMI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</a:rPr>
              <a:t>Bu yaklaşım öğrencilerin araştırma ve inceleme yapmalarına ağırlık veren bir öğretim yaklaşımıdır. Öğretmen bu yaklaşımda yol gösterici, yönlendirici, rehber konumundadır. Böylece, öğrenci araştırma yoluyla bir problemin nasıl çözüleceğini öğrenmiş olur.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dirty="0">
              <a:solidFill>
                <a:schemeClr val="tx1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</a:rPr>
              <a:t>Bu yaklaşım yoluyla öğrenci, sadece belli konularla ilgili problemlerin çözümünü öğrenmekle kalmaz, gelecekte karşılaşacağı problemlerin çözüm yolunu da</a:t>
            </a:r>
            <a:r>
              <a:rPr lang="tr-TR" dirty="0"/>
              <a:t> </a:t>
            </a:r>
            <a:r>
              <a:rPr lang="tr-TR" dirty="0">
                <a:solidFill>
                  <a:schemeClr val="tx1"/>
                </a:solidFill>
              </a:rPr>
              <a:t>öğrenir.</a:t>
            </a:r>
            <a:r>
              <a:rPr lang="tr-TR" dirty="0"/>
              <a:t> </a:t>
            </a:r>
          </a:p>
        </p:txBody>
      </p:sp>
      <p:sp>
        <p:nvSpPr>
          <p:cNvPr id="5" name="1 Başlık">
            <a:extLst>
              <a:ext uri="{FF2B5EF4-FFF2-40B4-BE49-F238E27FC236}">
                <a16:creationId xmlns="" xmlns:a16="http://schemas.microsoft.com/office/drawing/2014/main" id="{7952F28F-2EF9-435A-8782-E43D267E9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/>
              <a:t>EĞİTİM ÖĞRETİMDE TEMEL KAVRAMLAR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E9F9D740-ABBB-469E-B35E-A5963C76B6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14438"/>
            <a:ext cx="8229600" cy="50720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dirty="0"/>
              <a:t>	</a:t>
            </a:r>
            <a:r>
              <a:rPr lang="tr-TR" sz="2800" dirty="0">
                <a:solidFill>
                  <a:schemeClr val="tx1"/>
                </a:solidFill>
              </a:rPr>
              <a:t> </a:t>
            </a:r>
            <a:r>
              <a:rPr lang="tr-TR" sz="2800" b="1" dirty="0">
                <a:solidFill>
                  <a:srgbClr val="0070C0"/>
                </a:solidFill>
              </a:rPr>
              <a:t>(ARAŞTIRMA-İNCELEME YOLUYLA ÖĞRETME)</a:t>
            </a:r>
            <a:r>
              <a:rPr lang="tr-TR" sz="2800" dirty="0">
                <a:solidFill>
                  <a:schemeClr val="tx1"/>
                </a:solidFill>
              </a:rPr>
              <a:t>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sz="3600" dirty="0">
                <a:solidFill>
                  <a:schemeClr val="tx1"/>
                </a:solidFill>
              </a:rPr>
              <a:t>Bu yaklaşıma</a:t>
            </a:r>
            <a:r>
              <a:rPr lang="tr-TR" sz="3600" b="1" dirty="0">
                <a:solidFill>
                  <a:srgbClr val="0070C0"/>
                </a:solidFill>
              </a:rPr>
              <a:t> </a:t>
            </a:r>
            <a:r>
              <a:rPr lang="tr-TR" sz="3600" dirty="0">
                <a:solidFill>
                  <a:schemeClr val="tx1"/>
                </a:solidFill>
              </a:rPr>
              <a:t>göre yapılacak bir araştırma </a:t>
            </a:r>
            <a:r>
              <a:rPr lang="tr-TR" sz="3600" dirty="0">
                <a:solidFill>
                  <a:srgbClr val="0070C0"/>
                </a:solidFill>
              </a:rPr>
              <a:t>dört</a:t>
            </a:r>
            <a:r>
              <a:rPr lang="tr-TR" sz="3600" dirty="0">
                <a:solidFill>
                  <a:schemeClr val="tx1"/>
                </a:solidFill>
              </a:rPr>
              <a:t> bölümden oluşur: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</a:rPr>
              <a:t>Problemin tanımlanması.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 err="1">
                <a:solidFill>
                  <a:schemeClr val="tx1"/>
                </a:solidFill>
              </a:rPr>
              <a:t>Denencelerin</a:t>
            </a:r>
            <a:r>
              <a:rPr lang="tr-TR" dirty="0">
                <a:solidFill>
                  <a:schemeClr val="tx1"/>
                </a:solidFill>
              </a:rPr>
              <a:t> (hipotez) kurulması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</a:rPr>
              <a:t>Verilerin toplanması.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</a:rPr>
              <a:t>Verilenlerin analizi ve </a:t>
            </a:r>
            <a:r>
              <a:rPr lang="tr-TR" dirty="0" err="1">
                <a:solidFill>
                  <a:schemeClr val="tx1"/>
                </a:solidFill>
              </a:rPr>
              <a:t>denencelerin</a:t>
            </a:r>
            <a:r>
              <a:rPr lang="tr-TR" dirty="0">
                <a:solidFill>
                  <a:schemeClr val="tx1"/>
                </a:solidFill>
              </a:rPr>
              <a:t> test edilmesi. </a:t>
            </a:r>
          </a:p>
        </p:txBody>
      </p:sp>
      <p:sp>
        <p:nvSpPr>
          <p:cNvPr id="5" name="1 Başlık">
            <a:extLst>
              <a:ext uri="{FF2B5EF4-FFF2-40B4-BE49-F238E27FC236}">
                <a16:creationId xmlns="" xmlns:a16="http://schemas.microsoft.com/office/drawing/2014/main" id="{FADBF877-055F-4DE2-8BE4-19F8BEEDC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/>
              <a:t>EĞİTİM ÖĞRETİMDE TEMEL KAVRAMLAR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E498F8F9-FEA5-4F60-ACED-CC71451DF0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57313"/>
            <a:ext cx="8229600" cy="50006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b="1" dirty="0">
                <a:solidFill>
                  <a:srgbClr val="0070C0"/>
                </a:solidFill>
                <a:latin typeface="Arial Bold" charset="-94"/>
              </a:rPr>
              <a:t>ÖĞRETİM YÖNTEMLERİ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b="1" dirty="0">
                <a:solidFill>
                  <a:schemeClr val="tx1"/>
                </a:solidFill>
                <a:latin typeface="Arial Bold" charset="-94"/>
              </a:rPr>
              <a:t>Anlatım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b="1" dirty="0">
                <a:solidFill>
                  <a:schemeClr val="tx1"/>
                </a:solidFill>
                <a:latin typeface="Arial Bold" charset="-94"/>
              </a:rPr>
              <a:t>Tartışma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b="1" dirty="0">
                <a:solidFill>
                  <a:schemeClr val="tx1"/>
                </a:solidFill>
                <a:latin typeface="Arial Bold" charset="-94"/>
              </a:rPr>
              <a:t>Örnek Olay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b="1" dirty="0">
                <a:solidFill>
                  <a:schemeClr val="tx1"/>
                </a:solidFill>
                <a:latin typeface="Arial Bold" charset="-94"/>
              </a:rPr>
              <a:t>Gösterip Yaptırma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b="1" dirty="0">
                <a:solidFill>
                  <a:schemeClr val="tx1"/>
                </a:solidFill>
                <a:latin typeface="Arial Bold" charset="-94"/>
              </a:rPr>
              <a:t>Problem Çözme</a:t>
            </a:r>
          </a:p>
        </p:txBody>
      </p:sp>
      <p:sp>
        <p:nvSpPr>
          <p:cNvPr id="5" name="1 Başlık">
            <a:extLst>
              <a:ext uri="{FF2B5EF4-FFF2-40B4-BE49-F238E27FC236}">
                <a16:creationId xmlns="" xmlns:a16="http://schemas.microsoft.com/office/drawing/2014/main" id="{1BDB9061-C8BC-429F-95CB-DB13A3363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/>
              <a:t>EĞİTİM ÖĞRETİMDE TEMEL KAVRAMLAR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13A2B725-DE4B-4B85-AE34-62F93A93C2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85875"/>
            <a:ext cx="8229600" cy="521493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b="1" dirty="0">
                <a:solidFill>
                  <a:srgbClr val="0070C0"/>
                </a:solidFill>
                <a:latin typeface="Arial" charset="0"/>
              </a:rPr>
              <a:t>	ÖRNEK OLAY YÖNTEMİ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  <a:latin typeface="Arial" charset="0"/>
              </a:rPr>
              <a:t>Gerçek hayatta karşılaşılan problemlerin, eğitim ortamında çözülmesidir.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tr-TR" dirty="0">
              <a:solidFill>
                <a:schemeClr val="tx1"/>
              </a:solidFill>
              <a:latin typeface="Arial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  <a:latin typeface="Arial" charset="0"/>
              </a:rPr>
              <a:t> Gazete haberi, tutanak, öykü, kanun maddesinin yorumu vb. örnek olay için bir araç olabilir!</a:t>
            </a:r>
          </a:p>
        </p:txBody>
      </p:sp>
      <p:sp>
        <p:nvSpPr>
          <p:cNvPr id="5" name="1 Başlık">
            <a:extLst>
              <a:ext uri="{FF2B5EF4-FFF2-40B4-BE49-F238E27FC236}">
                <a16:creationId xmlns="" xmlns:a16="http://schemas.microsoft.com/office/drawing/2014/main" id="{42F14603-2A7C-4416-839D-B1619FC2C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/>
              <a:t>EĞİTİM ÖĞRETİMDE TEMEL KAVRAMLAR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B09D075E-63AF-4DBF-9691-B6EBA563A2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sz="2400" b="1" dirty="0">
                <a:solidFill>
                  <a:srgbClr val="0070C0"/>
                </a:solidFill>
                <a:latin typeface="Arial" charset="0"/>
              </a:rPr>
              <a:t>	GÖSTERİP YAPTIRMA YÖNTEMİ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r-TR" sz="2400" b="1" dirty="0">
                <a:solidFill>
                  <a:schemeClr val="tx1"/>
                </a:solidFill>
                <a:latin typeface="Arial" charset="0"/>
              </a:rPr>
              <a:t>Bir işlemin uygulanmasını; bir araç-gerecin çalıştırılmasını önce gösterip açıklama, sonra da katılımcıya alıştırma ve uygulama yaptırarak öğretme yoludur.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tr-TR" sz="2400" b="1" dirty="0">
              <a:solidFill>
                <a:schemeClr val="tx1"/>
              </a:solidFill>
              <a:latin typeface="Arial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r-TR" sz="2400" b="1" dirty="0">
                <a:solidFill>
                  <a:schemeClr val="tx1"/>
                </a:solidFill>
                <a:latin typeface="Arial" charset="0"/>
              </a:rPr>
              <a:t>Kazandırılacak beceriler, önce eğitici tarafından yapılarak katılımcılara gösterilmelidir.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tr-TR" sz="2400" b="1" dirty="0">
              <a:solidFill>
                <a:schemeClr val="tx1"/>
              </a:solidFill>
              <a:latin typeface="Arial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r-TR" sz="2400" b="1" dirty="0">
                <a:solidFill>
                  <a:schemeClr val="tx1"/>
                </a:solidFill>
                <a:latin typeface="Arial" charset="0"/>
              </a:rPr>
              <a:t>Her katılımcıya; istenilen beceriyi kazanması için, yeterli zaman ve tekrar yapma şansı verilmelidir.</a:t>
            </a:r>
            <a:endParaRPr lang="tr-TR" sz="2400" dirty="0">
              <a:solidFill>
                <a:schemeClr val="tx1"/>
              </a:solidFill>
              <a:latin typeface="Arial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tr-TR" sz="24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1 Başlık">
            <a:extLst>
              <a:ext uri="{FF2B5EF4-FFF2-40B4-BE49-F238E27FC236}">
                <a16:creationId xmlns="" xmlns:a16="http://schemas.microsoft.com/office/drawing/2014/main" id="{67C7607D-D89D-4992-BCEC-85CF2AFD8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/>
              <a:t>EĞİTİM ÖĞRETİMDE TEMEL KAVRAMLAR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="" xmlns:a16="http://schemas.microsoft.com/office/drawing/2014/main" id="{AB5B7DE7-A8B2-4661-A451-FA88EEC2E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/>
              <a:t>EĞİTİM ÖĞRETİMDE TEMEL KAVRAMLAR</a:t>
            </a:r>
          </a:p>
        </p:txBody>
      </p:sp>
      <p:sp>
        <p:nvSpPr>
          <p:cNvPr id="3" name="2 İçerik Yer Tutucusu">
            <a:extLst>
              <a:ext uri="{FF2B5EF4-FFF2-40B4-BE49-F238E27FC236}">
                <a16:creationId xmlns="" xmlns:a16="http://schemas.microsoft.com/office/drawing/2014/main" id="{235B857E-EA30-41DF-A151-99D9BCD7F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35781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b="1" dirty="0">
                <a:solidFill>
                  <a:srgbClr val="0070C0"/>
                </a:solidFill>
              </a:rPr>
              <a:t>	</a:t>
            </a:r>
            <a:r>
              <a:rPr lang="tr-TR" sz="4000" b="1" dirty="0" smtClean="0">
                <a:solidFill>
                  <a:srgbClr val="0070C0"/>
                </a:solidFill>
              </a:rPr>
              <a:t>EĞİTİM </a:t>
            </a:r>
            <a:endParaRPr lang="tr-TR" b="1" dirty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tr-TR" b="1" u="sng" dirty="0" smtClean="0"/>
              <a:t>Bireyin</a:t>
            </a:r>
            <a:r>
              <a:rPr lang="tr-TR" b="1" dirty="0" smtClean="0"/>
              <a:t> </a:t>
            </a:r>
            <a:r>
              <a:rPr lang="tr-TR" b="1" dirty="0"/>
              <a:t>davranışlarında </a:t>
            </a:r>
            <a:r>
              <a:rPr lang="tr-TR" b="1" u="sng" dirty="0"/>
              <a:t>kendi yaşantısı </a:t>
            </a:r>
            <a:r>
              <a:rPr lang="tr-TR" b="1" dirty="0"/>
              <a:t>yoluyla kasıtlı olarak </a:t>
            </a:r>
            <a:r>
              <a:rPr lang="tr-TR" b="1" u="sng" dirty="0"/>
              <a:t>istendik davranış </a:t>
            </a:r>
            <a:r>
              <a:rPr lang="tr-TR" b="1" dirty="0"/>
              <a:t>değişikliği yaratma </a:t>
            </a:r>
            <a:r>
              <a:rPr lang="tr-TR" b="1" u="sng" dirty="0"/>
              <a:t>sürecidir.</a:t>
            </a:r>
            <a:r>
              <a:rPr lang="tr-TR" b="1" dirty="0"/>
              <a:t> </a:t>
            </a:r>
          </a:p>
          <a:p>
            <a:pPr fontAlgn="auto">
              <a:spcAft>
                <a:spcPts val="0"/>
              </a:spcAft>
              <a:defRPr/>
            </a:pPr>
            <a:endParaRPr lang="tr-TR" sz="2800" b="1" dirty="0" smtClean="0"/>
          </a:p>
          <a:p>
            <a:pPr fontAlgn="auto">
              <a:spcAft>
                <a:spcPts val="0"/>
              </a:spcAft>
              <a:defRPr/>
            </a:pPr>
            <a:r>
              <a:rPr lang="tr-TR" sz="2800" b="1" i="1" dirty="0" smtClean="0"/>
              <a:t>Davranış değiştirme </a:t>
            </a:r>
            <a:r>
              <a:rPr lang="tr-TR" sz="2800" b="1" i="1" dirty="0" smtClean="0">
                <a:solidFill>
                  <a:srgbClr val="FF0000"/>
                </a:solidFill>
              </a:rPr>
              <a:t>(Kanıtı)</a:t>
            </a:r>
            <a:endParaRPr lang="tr-TR" sz="2800" b="1" i="1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tr-TR" sz="2800" b="1" i="1" dirty="0" smtClean="0"/>
              <a:t>Kendi Yaşantısı yoluyla </a:t>
            </a:r>
            <a:r>
              <a:rPr lang="tr-TR" sz="2800" b="1" i="1" dirty="0" smtClean="0">
                <a:solidFill>
                  <a:srgbClr val="FF0000"/>
                </a:solidFill>
              </a:rPr>
              <a:t>(Bireyin katılımı)  </a:t>
            </a:r>
            <a:endParaRPr lang="tr-TR" sz="2800" b="1" i="1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tr-TR" sz="2800" b="1" i="1" dirty="0" smtClean="0"/>
              <a:t>İstendik yönde </a:t>
            </a:r>
            <a:r>
              <a:rPr lang="tr-TR" sz="2800" b="1" i="1" dirty="0" smtClean="0">
                <a:solidFill>
                  <a:srgbClr val="FF0000"/>
                </a:solidFill>
              </a:rPr>
              <a:t>(Hedefe Yönelik)</a:t>
            </a:r>
            <a:endParaRPr lang="tr-TR" sz="2800" b="1" i="1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tr-TR" sz="2800" b="1" i="1" dirty="0" smtClean="0"/>
              <a:t>Süreç </a:t>
            </a:r>
            <a:r>
              <a:rPr lang="tr-TR" sz="2800" b="1" i="1" dirty="0" smtClean="0">
                <a:solidFill>
                  <a:srgbClr val="FF0000"/>
                </a:solidFill>
              </a:rPr>
              <a:t>(Belli zaman – belli işlemler)</a:t>
            </a:r>
            <a:endParaRPr lang="tr-TR" sz="2800" b="1" i="1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30BE60A-9DDB-4F0C-82AD-1504E30747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14438"/>
            <a:ext cx="8229600" cy="528637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77500" lnSpcReduction="20000"/>
          </a:bodyPr>
          <a:lstStyle/>
          <a:p>
            <a:pPr fontAlgn="auto">
              <a:lnSpc>
                <a:spcPct val="17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b="1" dirty="0">
                <a:solidFill>
                  <a:srgbClr val="0070C0"/>
                </a:solidFill>
                <a:latin typeface="Arial" charset="0"/>
              </a:rPr>
              <a:t>	PROBLEM ÇÖZME YÖNTEMİ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tr-TR" b="1" dirty="0">
                <a:solidFill>
                  <a:schemeClr val="tx1"/>
                </a:solidFill>
                <a:latin typeface="Arial" charset="0"/>
              </a:rPr>
              <a:t>Problem çözme; </a:t>
            </a:r>
            <a:r>
              <a:rPr lang="tr-TR" dirty="0">
                <a:solidFill>
                  <a:schemeClr val="tx1"/>
                </a:solidFill>
                <a:latin typeface="Arial" charset="0"/>
              </a:rPr>
              <a:t>bilimsel yöntem, eleştirel düşünme, karar verme, sorgulama süreçlerini içermektedir. </a:t>
            </a:r>
          </a:p>
          <a:p>
            <a:pPr fontAlgn="auto">
              <a:spcAft>
                <a:spcPts val="0"/>
              </a:spcAft>
              <a:defRPr/>
            </a:pPr>
            <a:endParaRPr lang="tr-TR" dirty="0">
              <a:solidFill>
                <a:schemeClr val="tx1"/>
              </a:solidFill>
              <a:latin typeface="Arial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  <a:latin typeface="Arial" charset="0"/>
              </a:rPr>
              <a:t>Bu yöntem öğrenci merkezlidir.</a:t>
            </a:r>
          </a:p>
          <a:p>
            <a:pPr fontAlgn="auto">
              <a:spcAft>
                <a:spcPts val="0"/>
              </a:spcAft>
              <a:defRPr/>
            </a:pPr>
            <a:endParaRPr lang="tr-TR" dirty="0">
              <a:solidFill>
                <a:schemeClr val="tx1"/>
              </a:solidFill>
              <a:latin typeface="Arial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  <a:latin typeface="Arial" charset="0"/>
              </a:rPr>
              <a:t>Öğrencide ilgi ve güdülemeyi artırır</a:t>
            </a:r>
          </a:p>
          <a:p>
            <a:pPr fontAlgn="auto">
              <a:spcAft>
                <a:spcPts val="0"/>
              </a:spcAft>
              <a:defRPr/>
            </a:pPr>
            <a:endParaRPr lang="tr-TR" dirty="0">
              <a:solidFill>
                <a:schemeClr val="tx1"/>
              </a:solidFill>
              <a:latin typeface="Arial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  <a:latin typeface="Arial" charset="0"/>
              </a:rPr>
              <a:t>Daha kalıcı izli öğrenmeleri oluşturur.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tr-TR" dirty="0">
              <a:solidFill>
                <a:schemeClr val="tx1"/>
              </a:solidFill>
              <a:latin typeface="Arial" charset="0"/>
            </a:endParaRP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  <a:latin typeface="Arial" charset="0"/>
              </a:rPr>
              <a:t>Bilimsel yöntemi kullanmayı öğretir ve bilimsel tutumu kazandırır.</a:t>
            </a:r>
          </a:p>
        </p:txBody>
      </p:sp>
      <p:sp>
        <p:nvSpPr>
          <p:cNvPr id="5" name="1 Başlık">
            <a:extLst>
              <a:ext uri="{FF2B5EF4-FFF2-40B4-BE49-F238E27FC236}">
                <a16:creationId xmlns="" xmlns:a16="http://schemas.microsoft.com/office/drawing/2014/main" id="{4105D781-65B8-4F7E-B2F2-F2E40F5AB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/>
              <a:t>EĞİTİM ÖĞRETİMDE TEMEL KAVRAMLAR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6F442C4-770E-4022-8A98-AEB1BC2E92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57313"/>
            <a:ext cx="8229600" cy="50720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sz="2400" b="1" dirty="0">
                <a:solidFill>
                  <a:srgbClr val="0070C0"/>
                </a:solidFill>
                <a:latin typeface="Arial Bold" charset="-94"/>
              </a:rPr>
              <a:t>	</a:t>
            </a:r>
            <a:r>
              <a:rPr lang="tr-TR" sz="4000" b="1" dirty="0">
                <a:solidFill>
                  <a:srgbClr val="0070C0"/>
                </a:solidFill>
                <a:latin typeface="Arial Bold" charset="-94"/>
              </a:rPr>
              <a:t>ÖĞRETİM TEKNİKLERİ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sz="4000" dirty="0">
                <a:solidFill>
                  <a:schemeClr val="tx1"/>
                </a:solidFill>
                <a:latin typeface="Arial Bold" charset="-94"/>
              </a:rPr>
              <a:t>Beyin Fırtınası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sz="4000" dirty="0">
                <a:solidFill>
                  <a:schemeClr val="tx1"/>
                </a:solidFill>
                <a:latin typeface="Arial Bold" charset="-94"/>
              </a:rPr>
              <a:t>Soru Cevap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sz="4000" dirty="0">
                <a:solidFill>
                  <a:schemeClr val="tx1"/>
                </a:solidFill>
                <a:latin typeface="Arial Bold" charset="-94"/>
              </a:rPr>
              <a:t>Grup Çalışması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sz="4000" dirty="0">
                <a:solidFill>
                  <a:schemeClr val="tx1"/>
                </a:solidFill>
                <a:latin typeface="Arial Bold" charset="-94"/>
              </a:rPr>
              <a:t>Drama – Yaratıcı Drama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5" name="1 Başlık">
            <a:extLst>
              <a:ext uri="{FF2B5EF4-FFF2-40B4-BE49-F238E27FC236}">
                <a16:creationId xmlns="" xmlns:a16="http://schemas.microsoft.com/office/drawing/2014/main" id="{317D127E-557E-4663-8459-7A2CB804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/>
              <a:t>EĞİTİM ÖĞRETİMDE TEMEL KAVRAMLAR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D5F61D0-5CBD-43C2-B1FA-A9DC94C587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92500" lnSpcReduction="20000"/>
          </a:bodyPr>
          <a:lstStyle/>
          <a:p>
            <a:pPr fontAlgn="auto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b="1" dirty="0">
                <a:solidFill>
                  <a:srgbClr val="0070C0"/>
                </a:solidFill>
              </a:rPr>
              <a:t>BEYİN FIRTINASI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</a:rPr>
              <a:t>Bir konuya çözüm getirmek, karar vermek ve hayal yoluyla düşünce ve fikir üretmek için kullanılan yaratıcı bir tekniktir.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b="1" dirty="0">
                <a:solidFill>
                  <a:srgbClr val="0070C0"/>
                </a:solidFill>
              </a:rPr>
              <a:t>SORU-CEVAP TEKNİĞİ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n-US" dirty="0"/>
              <a:t>Düşünme ve konuşma alışkanlıklarını kazandırmada önemlidir.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n-US" dirty="0"/>
              <a:t>Zihinde saklı bulunan düşünceleri açığa çıkarma amaçlı </a:t>
            </a:r>
            <a:r>
              <a:rPr lang="en-US" dirty="0" err="1"/>
              <a:t>kullanılır</a:t>
            </a:r>
            <a:r>
              <a:rPr lang="en-US" dirty="0"/>
              <a:t>.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5" name="1 Başlık">
            <a:extLst>
              <a:ext uri="{FF2B5EF4-FFF2-40B4-BE49-F238E27FC236}">
                <a16:creationId xmlns="" xmlns:a16="http://schemas.microsoft.com/office/drawing/2014/main" id="{EA574C65-49E1-405F-80B7-7BCD2ADEA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/>
              <a:t>EĞİTİM ÖĞRETİMDE TEMEL KAVRAMLAR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>
            <a:extLst>
              <a:ext uri="{FF2B5EF4-FFF2-40B4-BE49-F238E27FC236}">
                <a16:creationId xmlns="" xmlns:a16="http://schemas.microsoft.com/office/drawing/2014/main" id="{763A4AD6-7947-4B72-8150-6D0D5D654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51435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b="1" dirty="0">
                <a:solidFill>
                  <a:srgbClr val="0070C0"/>
                </a:solidFill>
              </a:rPr>
              <a:t>	GRUP ÇALIŞMALARI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sz="2800" dirty="0"/>
              <a:t>Burada temel amaç, grup üyelerinin birlikte düşünmelerine, karşılıklı fikir alışverişi içinde olmalarına ve rahat bir ortamda çalışmalarına olanak sağlamaktır.</a:t>
            </a:r>
          </a:p>
          <a:p>
            <a:pPr fontAlgn="auto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tr-TR" sz="2400" dirty="0">
                <a:solidFill>
                  <a:srgbClr val="0070C0"/>
                </a:solidFill>
              </a:rPr>
              <a:t>	</a:t>
            </a:r>
            <a:r>
              <a:rPr lang="tr-TR" b="1" dirty="0">
                <a:solidFill>
                  <a:srgbClr val="0070C0"/>
                </a:solidFill>
              </a:rPr>
              <a:t>DRAMA-YARATICI DRAMA</a:t>
            </a:r>
          </a:p>
          <a:p>
            <a:pPr fontAlgn="auto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en-US" sz="2800" dirty="0" err="1"/>
              <a:t>Yazılı</a:t>
            </a:r>
            <a:r>
              <a:rPr lang="en-US" sz="2800" dirty="0"/>
              <a:t> </a:t>
            </a:r>
            <a:r>
              <a:rPr lang="en-US" sz="2800" dirty="0" err="1"/>
              <a:t>metin</a:t>
            </a:r>
            <a:r>
              <a:rPr lang="en-US" sz="2800" dirty="0"/>
              <a:t> </a:t>
            </a:r>
            <a:r>
              <a:rPr lang="en-US" sz="2800" dirty="0" err="1"/>
              <a:t>olmaksızın</a:t>
            </a:r>
            <a:r>
              <a:rPr lang="en-US" sz="2800" dirty="0"/>
              <a:t>, </a:t>
            </a:r>
            <a:r>
              <a:rPr lang="en-US" sz="2800" dirty="0" err="1"/>
              <a:t>katılımcıların</a:t>
            </a:r>
            <a:r>
              <a:rPr lang="en-US" sz="2800" dirty="0"/>
              <a:t> </a:t>
            </a:r>
            <a:r>
              <a:rPr lang="en-US" sz="2800" dirty="0" err="1"/>
              <a:t>yaratıcı</a:t>
            </a:r>
            <a:r>
              <a:rPr lang="tr-TR" sz="2800" dirty="0"/>
              <a:t> </a:t>
            </a:r>
            <a:r>
              <a:rPr lang="en-US" sz="2800" dirty="0" err="1"/>
              <a:t>buluşları</a:t>
            </a:r>
            <a:r>
              <a:rPr lang="en-US" sz="2800" dirty="0"/>
              <a:t>,</a:t>
            </a:r>
            <a:r>
              <a:rPr lang="tr-TR" sz="2800" dirty="0"/>
              <a:t> </a:t>
            </a:r>
            <a:r>
              <a:rPr lang="en-US" sz="2800" dirty="0"/>
              <a:t>düşünceleri, </a:t>
            </a:r>
            <a:r>
              <a:rPr lang="en-US" sz="2800" dirty="0" err="1"/>
              <a:t>anıları</a:t>
            </a:r>
            <a:r>
              <a:rPr lang="en-US" sz="2800" dirty="0"/>
              <a:t> ve </a:t>
            </a:r>
            <a:r>
              <a:rPr lang="en-US" sz="2800" dirty="0" err="1"/>
              <a:t>bilgilerine</a:t>
            </a:r>
            <a:r>
              <a:rPr lang="tr-TR" sz="2800" dirty="0"/>
              <a:t> </a:t>
            </a:r>
            <a:r>
              <a:rPr lang="en-US" sz="2800" dirty="0" err="1"/>
              <a:t>dayalı</a:t>
            </a:r>
            <a:r>
              <a:rPr lang="en-US" sz="2800" dirty="0"/>
              <a:t> </a:t>
            </a:r>
            <a:r>
              <a:rPr lang="en-US" sz="2800" dirty="0" err="1"/>
              <a:t>eylem</a:t>
            </a:r>
            <a:r>
              <a:rPr lang="en-US" sz="2800" dirty="0"/>
              <a:t> </a:t>
            </a:r>
            <a:r>
              <a:rPr lang="en-US" sz="2800" dirty="0" err="1"/>
              <a:t>durumlarını</a:t>
            </a:r>
            <a:r>
              <a:rPr lang="tr-TR" sz="2800" dirty="0"/>
              <a:t> </a:t>
            </a:r>
            <a:r>
              <a:rPr lang="en-US" sz="2800" dirty="0" err="1"/>
              <a:t>oynamak</a:t>
            </a:r>
            <a:r>
              <a:rPr lang="en-US" sz="2800" dirty="0"/>
              <a:t>,</a:t>
            </a:r>
            <a:r>
              <a:rPr lang="tr-TR" sz="2800" dirty="0"/>
              <a:t> </a:t>
            </a:r>
            <a:r>
              <a:rPr lang="en-US" sz="2800" dirty="0" err="1"/>
              <a:t>canlandırmak</a:t>
            </a:r>
            <a:r>
              <a:rPr lang="en-US" sz="2800" dirty="0"/>
              <a:t>, </a:t>
            </a:r>
            <a:r>
              <a:rPr lang="en-US" sz="2800" dirty="0" err="1"/>
              <a:t>doğaçlamak</a:t>
            </a:r>
            <a:r>
              <a:rPr lang="en-US" sz="2800" dirty="0"/>
              <a:t>!</a:t>
            </a:r>
          </a:p>
          <a:p>
            <a:pPr fontAlgn="auto">
              <a:spcAft>
                <a:spcPts val="0"/>
              </a:spcAft>
              <a:defRPr/>
            </a:pPr>
            <a:endParaRPr lang="tr-TR" dirty="0"/>
          </a:p>
        </p:txBody>
      </p:sp>
      <p:sp>
        <p:nvSpPr>
          <p:cNvPr id="4" name="1 Başlık">
            <a:extLst>
              <a:ext uri="{FF2B5EF4-FFF2-40B4-BE49-F238E27FC236}">
                <a16:creationId xmlns="" xmlns:a16="http://schemas.microsoft.com/office/drawing/2014/main" id="{07FBB628-9BE9-45B7-AEF1-FA8D016CA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/>
              <a:t>EĞİTİM ÖĞRETİMDE TEMEL KAVRAMLAR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="" xmlns:a16="http://schemas.microsoft.com/office/drawing/2014/main" id="{427D5A1B-3F15-42EB-9748-2BDEB711B1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0063" y="1143000"/>
            <a:ext cx="8215312" cy="85725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2800" b="1" dirty="0">
                <a:solidFill>
                  <a:srgbClr val="0070C0"/>
                </a:solidFill>
              </a:rPr>
              <a:t>Öğretim Strateji, yöntem ve teknikleri seçerken </a:t>
            </a:r>
            <a:br>
              <a:rPr lang="tr-TR" sz="2800" b="1" dirty="0">
                <a:solidFill>
                  <a:srgbClr val="0070C0"/>
                </a:solidFill>
              </a:rPr>
            </a:br>
            <a:r>
              <a:rPr lang="tr-TR" sz="2800" b="1" dirty="0">
                <a:solidFill>
                  <a:srgbClr val="0070C0"/>
                </a:solidFill>
              </a:rPr>
              <a:t>dikkat edilmesi gereken hususlar; 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="" xmlns:a16="http://schemas.microsoft.com/office/drawing/2014/main" id="{1B79788C-4773-4ADE-B8D9-E3A6D231D9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0063" y="2071688"/>
            <a:ext cx="8215312" cy="45005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2400" dirty="0">
                <a:solidFill>
                  <a:schemeClr val="tx1"/>
                </a:solidFill>
              </a:rPr>
              <a:t>Her öğrenenin aynı yöntemle öğrenmesi olası değildir.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sz="2400" dirty="0">
                <a:solidFill>
                  <a:schemeClr val="tx1"/>
                </a:solidFill>
              </a:rPr>
              <a:t>Her yöntem her öğrenenin ilgisini eşit düzeyde çekmez.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sz="2400" dirty="0">
                <a:solidFill>
                  <a:schemeClr val="tx1"/>
                </a:solidFill>
              </a:rPr>
              <a:t>Tek bir yöntem,tek başına bütün konulara uygun değildir.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sz="2400" dirty="0">
                <a:solidFill>
                  <a:schemeClr val="tx1"/>
                </a:solidFill>
              </a:rPr>
              <a:t>Bir öğretim yöntemi, belirlenen bütün hedeflere ulaşmayı sağlamada yeterli değildir.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r-TR" sz="2400" dirty="0"/>
              <a:t>Her eğitici bütün yöntemleri çok becerili kullanamayabilir. Bazı eğiticiler bazı yöntemlere yatkındır.</a:t>
            </a:r>
            <a:endParaRPr lang="tr-TR" sz="2400" dirty="0">
              <a:latin typeface="Arial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r-TR" sz="2400" dirty="0"/>
              <a:t>Bazı yöntemler uzun zaman gerektirir.</a:t>
            </a:r>
            <a:endParaRPr lang="tr-TR" sz="2400" dirty="0">
              <a:latin typeface="Arial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r-TR" sz="2400" dirty="0"/>
              <a:t>Bazı yöntemler özel fiziksel koşullar gerektirir.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r-TR" sz="2400" dirty="0"/>
              <a:t>Bazı yöntemler parasal kaynak gerektirir.</a:t>
            </a:r>
            <a:endParaRPr lang="tr-TR" sz="2400" dirty="0">
              <a:latin typeface="Arial" charset="0"/>
            </a:endParaRPr>
          </a:p>
          <a:p>
            <a:pPr fontAlgn="auto">
              <a:spcAft>
                <a:spcPts val="0"/>
              </a:spcAft>
              <a:defRPr/>
            </a:pPr>
            <a:endParaRPr lang="tr-TR" sz="1800" dirty="0">
              <a:solidFill>
                <a:schemeClr val="tx1"/>
              </a:solidFill>
            </a:endParaRPr>
          </a:p>
        </p:txBody>
      </p:sp>
      <p:sp>
        <p:nvSpPr>
          <p:cNvPr id="5" name="1 Başlık">
            <a:extLst>
              <a:ext uri="{FF2B5EF4-FFF2-40B4-BE49-F238E27FC236}">
                <a16:creationId xmlns="" xmlns:a16="http://schemas.microsoft.com/office/drawing/2014/main" id="{4813188B-BD3B-4720-9FEE-16DB076CE88B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7969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600"/>
              <a:t>EĞİTİM ÖĞRETİMDE TEMEL KAVRAMLAR</a:t>
            </a:r>
            <a:endParaRPr lang="tr-TR" sz="36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28123740-337E-4AFC-AD05-DE6E618097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85875"/>
            <a:ext cx="8229600" cy="51435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marL="381000" indent="-38100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b="1" dirty="0">
                <a:solidFill>
                  <a:srgbClr val="0070C0"/>
                </a:solidFill>
              </a:rPr>
              <a:t>Öğretim strateji, yöntem ve teknikleri seçmede kullanacağımız ölçütler neler olmalıdır?</a:t>
            </a:r>
          </a:p>
          <a:p>
            <a:pPr marL="381000" indent="-381000" fontAlgn="auto">
              <a:spcAft>
                <a:spcPts val="0"/>
              </a:spcAft>
              <a:buFontTx/>
              <a:buAutoNum type="arabicPeriod"/>
              <a:defRPr/>
            </a:pPr>
            <a:r>
              <a:rPr lang="tr-TR" dirty="0">
                <a:solidFill>
                  <a:schemeClr val="tx1"/>
                </a:solidFill>
              </a:rPr>
              <a:t>Dersin Hedeflerine </a:t>
            </a:r>
            <a:r>
              <a:rPr lang="tr-TR" sz="2800" dirty="0">
                <a:solidFill>
                  <a:schemeClr val="tx1"/>
                </a:solidFill>
              </a:rPr>
              <a:t>(</a:t>
            </a:r>
            <a:r>
              <a:rPr lang="tr-TR" sz="2800" dirty="0">
                <a:solidFill>
                  <a:srgbClr val="0070C0"/>
                </a:solidFill>
              </a:rPr>
              <a:t>öğrenme çıktıları</a:t>
            </a:r>
            <a:r>
              <a:rPr lang="tr-TR" sz="2800" dirty="0">
                <a:solidFill>
                  <a:schemeClr val="tx1"/>
                </a:solidFill>
              </a:rPr>
              <a:t>) </a:t>
            </a:r>
            <a:r>
              <a:rPr lang="tr-TR" dirty="0">
                <a:solidFill>
                  <a:schemeClr val="tx1"/>
                </a:solidFill>
              </a:rPr>
              <a:t>uygun olmalıdır</a:t>
            </a:r>
            <a:r>
              <a:rPr lang="tr-TR" sz="1200" dirty="0">
                <a:solidFill>
                  <a:schemeClr val="tx1"/>
                </a:solidFill>
              </a:rPr>
              <a:t>. </a:t>
            </a:r>
            <a:endParaRPr lang="tr-TR" sz="1400" dirty="0">
              <a:solidFill>
                <a:schemeClr val="tx1"/>
              </a:solidFill>
              <a:latin typeface="Arial" charset="0"/>
            </a:endParaRPr>
          </a:p>
          <a:p>
            <a:pPr marL="381000" indent="-381000" fontAlgn="auto">
              <a:spcAft>
                <a:spcPts val="0"/>
              </a:spcAft>
              <a:buFontTx/>
              <a:buAutoNum type="arabicPeriod"/>
              <a:defRPr/>
            </a:pPr>
            <a:endParaRPr lang="tr-TR" sz="1400" dirty="0">
              <a:solidFill>
                <a:schemeClr val="tx1"/>
              </a:solidFill>
              <a:latin typeface="Arial" charset="0"/>
            </a:endParaRPr>
          </a:p>
          <a:p>
            <a:pPr marL="381000" indent="-381000" fontAlgn="auto">
              <a:spcAft>
                <a:spcPts val="0"/>
              </a:spcAft>
              <a:buFontTx/>
              <a:buNone/>
              <a:defRPr/>
            </a:pPr>
            <a:r>
              <a:rPr lang="tr-TR" dirty="0">
                <a:solidFill>
                  <a:schemeClr val="tx1"/>
                </a:solidFill>
              </a:rPr>
              <a:t>2. Konuya uygun olmalıdır.</a:t>
            </a:r>
            <a:endParaRPr lang="tr-TR" dirty="0">
              <a:solidFill>
                <a:schemeClr val="tx1"/>
              </a:solidFill>
              <a:latin typeface="Arial" charset="0"/>
            </a:endParaRPr>
          </a:p>
          <a:p>
            <a:pPr marL="381000" indent="-381000" fontAlgn="auto">
              <a:spcAft>
                <a:spcPts val="0"/>
              </a:spcAft>
              <a:buFontTx/>
              <a:buNone/>
              <a:defRPr/>
            </a:pPr>
            <a:endParaRPr lang="tr-TR" dirty="0">
              <a:solidFill>
                <a:schemeClr val="tx1"/>
              </a:solidFill>
              <a:latin typeface="Arial" charset="0"/>
            </a:endParaRPr>
          </a:p>
          <a:p>
            <a:pPr marL="381000" indent="-381000" fontAlgn="auto">
              <a:spcAft>
                <a:spcPts val="0"/>
              </a:spcAft>
              <a:buFontTx/>
              <a:buNone/>
              <a:defRPr/>
            </a:pPr>
            <a:r>
              <a:rPr lang="tr-TR" dirty="0">
                <a:solidFill>
                  <a:schemeClr val="tx1"/>
                </a:solidFill>
              </a:rPr>
              <a:t>3. Öğrenciye göre olmalıdır.</a:t>
            </a:r>
            <a:endParaRPr lang="tr-TR" dirty="0">
              <a:solidFill>
                <a:schemeClr val="tx1"/>
              </a:solidFill>
              <a:latin typeface="Arial" charset="0"/>
            </a:endParaRPr>
          </a:p>
          <a:p>
            <a:pPr marL="381000" indent="-381000" fontAlgn="auto">
              <a:spcAft>
                <a:spcPts val="0"/>
              </a:spcAft>
              <a:buFontTx/>
              <a:buNone/>
              <a:defRPr/>
            </a:pPr>
            <a:endParaRPr lang="tr-TR" dirty="0">
              <a:solidFill>
                <a:schemeClr val="tx1"/>
              </a:solidFill>
              <a:latin typeface="Arial" charset="0"/>
            </a:endParaRPr>
          </a:p>
          <a:p>
            <a:pPr marL="381000" indent="-381000" fontAlgn="auto">
              <a:spcAft>
                <a:spcPts val="0"/>
              </a:spcAft>
              <a:buFontTx/>
              <a:buNone/>
              <a:defRPr/>
            </a:pPr>
            <a:r>
              <a:rPr lang="tr-TR" dirty="0">
                <a:solidFill>
                  <a:schemeClr val="tx1"/>
                </a:solidFill>
              </a:rPr>
              <a:t>4. Eğiticinin kendisine uygun olmalıdır.</a:t>
            </a:r>
          </a:p>
        </p:txBody>
      </p:sp>
      <p:sp>
        <p:nvSpPr>
          <p:cNvPr id="5" name="1 Başlık">
            <a:extLst>
              <a:ext uri="{FF2B5EF4-FFF2-40B4-BE49-F238E27FC236}">
                <a16:creationId xmlns="" xmlns:a16="http://schemas.microsoft.com/office/drawing/2014/main" id="{672CAEB3-D263-4207-B8DB-3896AEA218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/>
              <a:t>EĞİTİM ÖĞRETİMDE TEMEL KAVRAMLAR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="" xmlns:a16="http://schemas.microsoft.com/office/drawing/2014/main" id="{57A8A500-98E8-4335-A804-CADAFB5E00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1143000"/>
            <a:ext cx="8286750" cy="5715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2400" dirty="0">
                <a:solidFill>
                  <a:srgbClr val="0070C0"/>
                </a:solidFill>
              </a:rPr>
              <a:t>HEDEF (Öğrenme çıktıları), YAKLAŞIM, YÖNTEM VE TEKNİK İLİŞKİSİ</a:t>
            </a:r>
          </a:p>
        </p:txBody>
      </p:sp>
      <p:graphicFrame>
        <p:nvGraphicFramePr>
          <p:cNvPr id="99374" name="Group 46">
            <a:extLst>
              <a:ext uri="{FF2B5EF4-FFF2-40B4-BE49-F238E27FC236}">
                <a16:creationId xmlns="" xmlns:a16="http://schemas.microsoft.com/office/drawing/2014/main" id="{BBBC1EA3-3D3F-4272-8359-F247388EED6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28625" y="1785938"/>
          <a:ext cx="8286750" cy="4786312"/>
        </p:xfrm>
        <a:graphic>
          <a:graphicData uri="http://schemas.openxmlformats.org/drawingml/2006/table">
            <a:tbl>
              <a:tblPr/>
              <a:tblGrid>
                <a:gridCol w="18437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686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8386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0207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9252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9590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78455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Stratejiler</a:t>
                      </a:r>
                      <a:endParaRPr kumimoji="1" lang="tr-T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Yöntemler</a:t>
                      </a:r>
                      <a:endParaRPr kumimoji="1" lang="tr-T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Teknikler</a:t>
                      </a:r>
                      <a:endParaRPr kumimoji="1" lang="tr-T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Bilişsel Alan </a:t>
                      </a:r>
                      <a:endParaRPr kumimoji="1" lang="tr-T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Duyuşsal Alan</a:t>
                      </a:r>
                      <a:endParaRPr kumimoji="1" lang="tr-TR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Devinişsel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Alan</a:t>
                      </a:r>
                      <a:endParaRPr kumimoji="1" lang="tr-T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233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Sunuş Yoluyla Öğretme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(Expository Teaching)</a:t>
                      </a:r>
                      <a:endParaRPr kumimoji="1" lang="tr-T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Anlatım</a:t>
                      </a:r>
                      <a:endParaRPr kumimoji="1" lang="tr-T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Soru-Cevap,</a:t>
                      </a:r>
                      <a:endParaRPr kumimoji="1" 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Takrir,</a:t>
                      </a:r>
                      <a:endParaRPr kumimoji="1" 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Sempozyum</a:t>
                      </a:r>
                      <a:endParaRPr kumimoji="1" 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Bilgi</a:t>
                      </a:r>
                      <a:endParaRPr kumimoji="1" 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Alma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Uyarılma</a:t>
                      </a:r>
                      <a:endParaRPr kumimoji="1" lang="tr-T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70816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Buluş Yoluyla Öğretme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</a:t>
                      </a:r>
                      <a:r>
                        <a:rPr kumimoji="1" lang="tr-T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Discovery</a:t>
                      </a:r>
                      <a:r>
                        <a:rPr kumimoji="1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1" lang="tr-T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Teaching</a:t>
                      </a:r>
                      <a:r>
                        <a:rPr kumimoji="1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)</a:t>
                      </a:r>
                      <a:endParaRPr kumimoji="1" 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Örnek olay,</a:t>
                      </a:r>
                      <a:endParaRPr kumimoji="1" lang="tr-T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Tartışma</a:t>
                      </a:r>
                      <a:endParaRPr kumimoji="1" lang="tr-T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Küçük-Büyük</a:t>
                      </a:r>
                      <a:endParaRPr kumimoji="1" lang="tr-T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GrupTartışması,</a:t>
                      </a:r>
                      <a:endParaRPr kumimoji="1" lang="tr-T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soru-cevap,</a:t>
                      </a:r>
                      <a:endParaRPr kumimoji="1" lang="tr-T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Panel, </a:t>
                      </a:r>
                      <a:endParaRPr kumimoji="1" lang="tr-T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açık oturum</a:t>
                      </a:r>
                      <a:endParaRPr kumimoji="1" lang="tr-T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Kavrama, Analiz,</a:t>
                      </a:r>
                      <a:endParaRPr kumimoji="1" 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Değerlendirme</a:t>
                      </a:r>
                      <a:endParaRPr kumimoji="1" 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Tepkide Bulunma, Değer verme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28606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Araştırma-İnceleme Yoluyla Öğretme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(İnquiry Teaching)</a:t>
                      </a:r>
                      <a:endParaRPr kumimoji="1" lang="tr-T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Örnek Olay</a:t>
                      </a:r>
                      <a:endParaRPr kumimoji="1" lang="tr-T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Problem Çözme</a:t>
                      </a:r>
                      <a:endParaRPr kumimoji="1" lang="tr-T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Gösterip</a:t>
                      </a:r>
                      <a:r>
                        <a:rPr kumimoji="1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1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yaptırma, 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Çalıştay</a:t>
                      </a:r>
                      <a:r>
                        <a:rPr kumimoji="1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, </a:t>
                      </a:r>
                      <a:endParaRPr kumimoji="1" 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Soru-cevap,</a:t>
                      </a:r>
                      <a:endParaRPr kumimoji="1" 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Beyin Fırtınası,</a:t>
                      </a:r>
                      <a:endParaRPr kumimoji="1" 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Gösteri, </a:t>
                      </a:r>
                      <a:endParaRPr kumimoji="1" 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Rol oynama,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Deney, </a:t>
                      </a:r>
                      <a:endParaRPr kumimoji="1" 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Gözlem,</a:t>
                      </a:r>
                      <a:endParaRPr kumimoji="1" 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Proje</a:t>
                      </a:r>
                      <a:r>
                        <a:rPr kumimoji="1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,Gezi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Uygulama, Analiz,</a:t>
                      </a:r>
                      <a:endParaRPr kumimoji="1" lang="tr-T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Sentez,</a:t>
                      </a:r>
                      <a:endParaRPr kumimoji="1" lang="tr-T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Değerlendirme</a:t>
                      </a:r>
                      <a:endParaRPr kumimoji="1" lang="tr-T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Örgütleme,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Kişilik haline getirme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Uyarılma, Kılavuz denetiminde yapma, Beceri haline getirme, Duruma uydurma, yaratma</a:t>
                      </a:r>
                      <a:endParaRPr kumimoji="1" 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1 Başlık">
            <a:extLst>
              <a:ext uri="{FF2B5EF4-FFF2-40B4-BE49-F238E27FC236}">
                <a16:creationId xmlns="" xmlns:a16="http://schemas.microsoft.com/office/drawing/2014/main" id="{013E469C-261F-4677-8CCF-25D13677AC3E}"/>
              </a:ext>
            </a:extLst>
          </p:cNvPr>
          <p:cNvSpPr txBox="1">
            <a:spLocks/>
          </p:cNvSpPr>
          <p:nvPr/>
        </p:nvSpPr>
        <p:spPr>
          <a:xfrm>
            <a:off x="428625" y="274638"/>
            <a:ext cx="8258175" cy="7969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600" dirty="0"/>
              <a:t>EĞİTİM ÖĞRETİMDE TEMEL KAVRAMLAR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>
            <a:extLst>
              <a:ext uri="{FF2B5EF4-FFF2-40B4-BE49-F238E27FC236}">
                <a16:creationId xmlns="" xmlns:a16="http://schemas.microsoft.com/office/drawing/2014/main" id="{701F945B-AA20-4628-87E4-C7D406DD9DAA}"/>
              </a:ext>
            </a:extLst>
          </p:cNvPr>
          <p:cNvPicPr>
            <a:picLocks noGrp="1" noChangeAspect="1" noChangeArrowheads="1"/>
          </p:cNvPicPr>
          <p:nvPr>
            <p:ph type="tbl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8625" y="1071563"/>
            <a:ext cx="8358188" cy="5429250"/>
          </a:xfrm>
        </p:spPr>
      </p:pic>
      <p:sp>
        <p:nvSpPr>
          <p:cNvPr id="5" name="1 Başlık">
            <a:extLst>
              <a:ext uri="{FF2B5EF4-FFF2-40B4-BE49-F238E27FC236}">
                <a16:creationId xmlns="" xmlns:a16="http://schemas.microsoft.com/office/drawing/2014/main" id="{FE32A586-7A8B-4577-90B1-92D453AEDB0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28625" y="203200"/>
            <a:ext cx="8391525" cy="777875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/>
              <a:t>EĞİTİM ÖĞRETİMDE TEMEL KAVRAMLAR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>
            <a:extLst>
              <a:ext uri="{FF2B5EF4-FFF2-40B4-BE49-F238E27FC236}">
                <a16:creationId xmlns="" xmlns:a16="http://schemas.microsoft.com/office/drawing/2014/main" id="{9FA21DC7-C0CA-46A3-A963-ADCA7ADED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b="1" dirty="0">
                <a:solidFill>
                  <a:srgbClr val="0070C0"/>
                </a:solidFill>
              </a:rPr>
              <a:t>	</a:t>
            </a:r>
            <a:r>
              <a:rPr lang="tr-TR" sz="3600" b="1" dirty="0" smtClean="0">
                <a:solidFill>
                  <a:srgbClr val="0070C0"/>
                </a:solidFill>
              </a:rPr>
              <a:t>KÜLTÜR</a:t>
            </a:r>
            <a:endParaRPr lang="tr-TR" b="1" dirty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tr-TR" b="1" dirty="0"/>
              <a:t>Kültür; toplumu oluşturan insanın öğrendiği bilgi, sanat, gelenek, görenek ve benzeri yetenek, beceri ve alışkanlıkları içine alan karmaşık bir bütündür.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/>
              <a:t>Kültür, doğumdan sonra kazanılır ve öğrenilir, nesilden </a:t>
            </a:r>
            <a:r>
              <a:rPr lang="tr-TR" dirty="0" err="1"/>
              <a:t>nesile</a:t>
            </a:r>
            <a:r>
              <a:rPr lang="tr-TR" dirty="0"/>
              <a:t> aktarılır. Yani toplumsal bir mirastır. </a:t>
            </a:r>
          </a:p>
        </p:txBody>
      </p:sp>
      <p:sp>
        <p:nvSpPr>
          <p:cNvPr id="4" name="1 Başlık">
            <a:extLst>
              <a:ext uri="{FF2B5EF4-FFF2-40B4-BE49-F238E27FC236}">
                <a16:creationId xmlns="" xmlns:a16="http://schemas.microsoft.com/office/drawing/2014/main" id="{38B58644-8EE7-45B1-9DDE-73B304E23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/>
              <a:t>EĞİTİM ÖĞRETİMDE TEMEL KAVRAMLAR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>
            <a:extLst>
              <a:ext uri="{FF2B5EF4-FFF2-40B4-BE49-F238E27FC236}">
                <a16:creationId xmlns="" xmlns:a16="http://schemas.microsoft.com/office/drawing/2014/main" id="{6CA43DAB-70EF-413B-A75A-C3A8A416F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85000" lnSpcReduction="20000"/>
          </a:bodyPr>
          <a:lstStyle/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dirty="0"/>
              <a:t>	</a:t>
            </a:r>
            <a:r>
              <a:rPr lang="tr-TR" sz="4200" b="1" dirty="0" smtClean="0">
                <a:solidFill>
                  <a:srgbClr val="0070C0"/>
                </a:solidFill>
              </a:rPr>
              <a:t>HEDEF </a:t>
            </a:r>
            <a:endParaRPr lang="tr-TR" sz="3800" b="1" dirty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tr-TR" b="1" dirty="0"/>
              <a:t>Hedef, bireyde bulunmasını istediğimiz, eğitim yolu ile kazandırılabilir nitelikteki istendik özelliklerdir. </a:t>
            </a:r>
            <a:endParaRPr lang="tr-TR" b="1" dirty="0" smtClean="0"/>
          </a:p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rgbClr val="0070C0"/>
                </a:solidFill>
              </a:rPr>
              <a:t>Hedefler</a:t>
            </a:r>
            <a:r>
              <a:rPr lang="tr-TR" dirty="0">
                <a:solidFill>
                  <a:srgbClr val="0070C0"/>
                </a:solidFill>
              </a:rPr>
              <a:t>;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/>
              <a:t>Uzak Hedefler </a:t>
            </a:r>
            <a:r>
              <a:rPr lang="tr-TR" dirty="0">
                <a:solidFill>
                  <a:srgbClr val="0070C0"/>
                </a:solidFill>
              </a:rPr>
              <a:t>(Ülkenin politik felsefesi) </a:t>
            </a:r>
          </a:p>
          <a:p>
            <a:pPr fontAlgn="auto">
              <a:spcAft>
                <a:spcPts val="0"/>
              </a:spcAft>
              <a:defRPr/>
            </a:pPr>
            <a:r>
              <a:rPr lang="da-DK" dirty="0"/>
              <a:t>Genel Hedefler </a:t>
            </a:r>
            <a:r>
              <a:rPr lang="da-DK" dirty="0">
                <a:solidFill>
                  <a:srgbClr val="0070C0"/>
                </a:solidFill>
              </a:rPr>
              <a:t>(Eğitimin – Okulun genel hedefleri) </a:t>
            </a:r>
          </a:p>
          <a:p>
            <a:pPr fontAlgn="auto">
              <a:spcAft>
                <a:spcPts val="0"/>
              </a:spcAft>
              <a:defRPr/>
            </a:pPr>
            <a:r>
              <a:rPr lang="da-DK" dirty="0"/>
              <a:t>Özel Hedefler </a:t>
            </a:r>
            <a:r>
              <a:rPr lang="da-DK" dirty="0">
                <a:solidFill>
                  <a:srgbClr val="0070C0"/>
                </a:solidFill>
              </a:rPr>
              <a:t>(Derse özgü hedefler) </a:t>
            </a:r>
          </a:p>
          <a:p>
            <a:pPr fontAlgn="auto">
              <a:spcAft>
                <a:spcPts val="0"/>
              </a:spcAft>
              <a:defRPr/>
            </a:pPr>
            <a:endParaRPr lang="tr-TR" dirty="0"/>
          </a:p>
          <a:p>
            <a:pPr fontAlgn="auto">
              <a:spcAft>
                <a:spcPts val="0"/>
              </a:spcAft>
              <a:defRPr/>
            </a:pPr>
            <a:r>
              <a:rPr lang="tr-TR" dirty="0"/>
              <a:t>Hedeflerler yapılandırılırken toplum, birey ve konu alanlarının beklenti, ihtiyaç ve isteklerine göre yapılandırılmalıdır.</a:t>
            </a:r>
          </a:p>
        </p:txBody>
      </p:sp>
      <p:sp>
        <p:nvSpPr>
          <p:cNvPr id="4" name="1 Başlık">
            <a:extLst>
              <a:ext uri="{FF2B5EF4-FFF2-40B4-BE49-F238E27FC236}">
                <a16:creationId xmlns="" xmlns:a16="http://schemas.microsoft.com/office/drawing/2014/main" id="{1A49EE0D-3EBA-4132-A45B-9E12FAB16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/>
              <a:t>EĞİTİM ÖĞRETİMDE TEMEL KAVRAMLAR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>
            <a:extLst>
              <a:ext uri="{FF2B5EF4-FFF2-40B4-BE49-F238E27FC236}">
                <a16:creationId xmlns="" xmlns:a16="http://schemas.microsoft.com/office/drawing/2014/main" id="{C8E23373-5F23-48ED-8CC7-9E36A4703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5781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77500" lnSpcReduction="20000"/>
          </a:bodyPr>
          <a:lstStyle/>
          <a:p>
            <a:pPr algn="ctr" fontAlgn="auto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sz="3800" b="1" dirty="0">
                <a:solidFill>
                  <a:srgbClr val="0070C0"/>
                </a:solidFill>
              </a:rPr>
              <a:t>	</a:t>
            </a:r>
            <a:r>
              <a:rPr lang="tr-TR" sz="3800" b="1" dirty="0" smtClean="0">
                <a:solidFill>
                  <a:srgbClr val="0070C0"/>
                </a:solidFill>
              </a:rPr>
              <a:t>ÖĞRENME</a:t>
            </a:r>
            <a:endParaRPr lang="tr-TR" sz="3800" b="1" dirty="0">
              <a:solidFill>
                <a:srgbClr val="0070C0"/>
              </a:solidFill>
            </a:endParaRP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tr-TR" b="1" dirty="0"/>
              <a:t>Öğrenme; </a:t>
            </a:r>
            <a:r>
              <a:rPr lang="tr-TR" dirty="0"/>
              <a:t>bireylerin çevreleri ile etkileşimleri sonucunda davranışlarındaki kalıcı değişimdir. 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tr-TR" dirty="0">
                <a:solidFill>
                  <a:srgbClr val="0070C0"/>
                </a:solidFill>
              </a:rPr>
              <a:t>Öğrenmenin gerçekleşebilmesi için; 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tr-TR" dirty="0"/>
              <a:t>Davranışlarda gözlenebilir bir değişme olması, 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tr-TR" dirty="0"/>
              <a:t>Davranıştaki değişmenin nispeten sürekli olması, 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tr-TR" dirty="0"/>
              <a:t>Davranıştaki değişmenin yaşantı kazanma sonucunda olması, 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tr-TR" dirty="0"/>
              <a:t>Davranıştaki değişmenin yorgunluk, hastalık, ilaç alma vb. gibi etkenlerle geçici bir biçimde meydana gelmemesi, 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tr-TR" dirty="0"/>
              <a:t>Davranıştaki değişmenin sadece büyüme sonucunda oluşmaması gerekmektedir.</a:t>
            </a:r>
          </a:p>
          <a:p>
            <a:pPr fontAlgn="auto">
              <a:spcAft>
                <a:spcPts val="0"/>
              </a:spcAft>
              <a:defRPr/>
            </a:pPr>
            <a:endParaRPr lang="tr-TR" dirty="0"/>
          </a:p>
          <a:p>
            <a:pPr fontAlgn="auto">
              <a:spcAft>
                <a:spcPts val="0"/>
              </a:spcAft>
              <a:defRPr/>
            </a:pPr>
            <a:endParaRPr lang="tr-TR" dirty="0"/>
          </a:p>
        </p:txBody>
      </p:sp>
      <p:sp>
        <p:nvSpPr>
          <p:cNvPr id="4" name="1 Başlık">
            <a:extLst>
              <a:ext uri="{FF2B5EF4-FFF2-40B4-BE49-F238E27FC236}">
                <a16:creationId xmlns="" xmlns:a16="http://schemas.microsoft.com/office/drawing/2014/main" id="{0F09ED8B-36A4-449B-B481-A32189FB4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/>
              <a:t>EĞİTİM ÖĞRETİMDE TEMEL KAVRAMLAR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>
            <a:extLst>
              <a:ext uri="{FF2B5EF4-FFF2-40B4-BE49-F238E27FC236}">
                <a16:creationId xmlns="" xmlns:a16="http://schemas.microsoft.com/office/drawing/2014/main" id="{CBBEB059-5928-4649-B634-B4E66EB39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0006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4600" b="1" dirty="0">
                <a:solidFill>
                  <a:srgbClr val="0070C0"/>
                </a:solidFill>
              </a:rPr>
              <a:t>Öğretme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b="1" dirty="0"/>
              <a:t>Öğretme, herhangi bir öğrenmeyi kılavuzlama veya sağlama faaliyetidir.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b="1" dirty="0">
                <a:solidFill>
                  <a:srgbClr val="0070C0"/>
                </a:solidFill>
              </a:rPr>
              <a:t>	Öğretimin amaçları: Bireylere belirlenen bilgi, beceri, davranış ve değerler kazandırabilme.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/>
              <a:t>Bireylerin ruh, beden, zihin, düşünme, karar verme, karakter, kişilik ve sosyal yeteneklerini geliştirebilme.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/>
              <a:t>Bireylere öğrenmesini öğretebilme.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/>
              <a:t>Bireysel ihtiyaçları, sorunları, toplumun isteklerini tanıma ve bu ihtiyaçlara cevap verebilme.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/>
              <a:t>Bireylerin güdülerini bilinçli bir surette düzenleyerek geliştirebilme.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/>
              <a:t>Bireylerin yaparak ve yaşayarak iş içinde hayat işlerine hazırlayabilme.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/>
              <a:t>Okulun eğitim ihtiyaçlarını gerçekleştirebilmek için gerekli olan bütün önlemleri alabilme.</a:t>
            </a:r>
          </a:p>
        </p:txBody>
      </p:sp>
      <p:sp>
        <p:nvSpPr>
          <p:cNvPr id="4" name="1 Başlık">
            <a:extLst>
              <a:ext uri="{FF2B5EF4-FFF2-40B4-BE49-F238E27FC236}">
                <a16:creationId xmlns="" xmlns:a16="http://schemas.microsoft.com/office/drawing/2014/main" id="{82AAE598-B425-40FC-B315-C0B64C141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/>
              <a:t>EĞİTİM ÖĞRETİMDE TEMEL KAVRAMLAR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>
            <a:extLst>
              <a:ext uri="{FF2B5EF4-FFF2-40B4-BE49-F238E27FC236}">
                <a16:creationId xmlns="" xmlns:a16="http://schemas.microsoft.com/office/drawing/2014/main" id="{E343B277-66C7-454B-9022-AB424A104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51435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>
                <a:latin typeface="Arial Bold" charset="-94"/>
              </a:rPr>
              <a:t>Öğretim Yaklaşımları (Strateji)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>
                <a:latin typeface="Arial Bold" charset="-94"/>
              </a:rPr>
              <a:t>Öğretim Yöntemleri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>
                <a:latin typeface="Arial Bold" charset="-94"/>
              </a:rPr>
              <a:t>Öğretim Teknikleri</a:t>
            </a:r>
            <a:endParaRPr lang="tr-TR" dirty="0"/>
          </a:p>
        </p:txBody>
      </p:sp>
      <p:sp>
        <p:nvSpPr>
          <p:cNvPr id="6" name="1 Başlık">
            <a:extLst>
              <a:ext uri="{FF2B5EF4-FFF2-40B4-BE49-F238E27FC236}">
                <a16:creationId xmlns="" xmlns:a16="http://schemas.microsoft.com/office/drawing/2014/main" id="{3C1ABB21-9DB4-45CE-9D9F-599CAC217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/>
              <a:t>EĞİTİM ÖĞRETİMDE TEMEL KAVRAMLAR</a:t>
            </a:r>
          </a:p>
        </p:txBody>
      </p:sp>
      <p:graphicFrame>
        <p:nvGraphicFramePr>
          <p:cNvPr id="2" name="Diyagram 1">
            <a:extLst>
              <a:ext uri="{FF2B5EF4-FFF2-40B4-BE49-F238E27FC236}">
                <a16:creationId xmlns="" xmlns:a16="http://schemas.microsoft.com/office/drawing/2014/main" id="{40030AAB-2B96-49A0-A69B-17B0EE32C7D0}"/>
              </a:ext>
            </a:extLst>
          </p:cNvPr>
          <p:cNvGraphicFramePr/>
          <p:nvPr/>
        </p:nvGraphicFramePr>
        <p:xfrm>
          <a:off x="928688" y="2928938"/>
          <a:ext cx="7358062" cy="3929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948AE362-7428-4A3C-BB60-3C1E500879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14438"/>
            <a:ext cx="8229600" cy="521493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>
                <a:solidFill>
                  <a:srgbClr val="0070C0"/>
                </a:solidFill>
              </a:rPr>
              <a:t>YAKLAŞIM (Strateji): </a:t>
            </a:r>
            <a:r>
              <a:rPr lang="tr-TR" dirty="0">
                <a:solidFill>
                  <a:schemeClr val="tx1"/>
                </a:solidFill>
              </a:rPr>
              <a:t>Dersin hedeflerine ulaşmayı sağlayan oldukça genel bir yoldur.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tr-TR" b="1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tr-TR" b="1" dirty="0">
                <a:solidFill>
                  <a:srgbClr val="0070C0"/>
                </a:solidFill>
              </a:rPr>
              <a:t>YÖNTEM: </a:t>
            </a:r>
            <a:r>
              <a:rPr lang="tr-TR" dirty="0">
                <a:solidFill>
                  <a:schemeClr val="tx1"/>
                </a:solidFill>
              </a:rPr>
              <a:t>Öğrenme ünitesinin hedeflerini gerçekleştirmek amacıyla teknikleri, içeriği, araç-gereç ve kaynakları ilişkili bir biçimde hizmete sunan bir öğretme yoludur.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tr-TR" b="1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tr-TR" b="1" dirty="0">
                <a:solidFill>
                  <a:srgbClr val="0070C0"/>
                </a:solidFill>
              </a:rPr>
              <a:t>TEKNİK: </a:t>
            </a:r>
            <a:r>
              <a:rPr lang="tr-TR" dirty="0">
                <a:solidFill>
                  <a:schemeClr val="tx1"/>
                </a:solidFill>
              </a:rPr>
              <a:t>Öğretim materyallerini sunmada ve öğretim etkinliklerini yapılandırmada izlenen özel bir yoldur</a:t>
            </a:r>
            <a:r>
              <a:rPr lang="tr-TR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1 Başlık">
            <a:extLst>
              <a:ext uri="{FF2B5EF4-FFF2-40B4-BE49-F238E27FC236}">
                <a16:creationId xmlns="" xmlns:a16="http://schemas.microsoft.com/office/drawing/2014/main" id="{944164C4-FB1B-4F71-BA88-DE1B3F567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/>
              <a:t>EĞİTİM ÖĞRETİMDE TEMEL KAVRAMLAR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C9AD087A-A97A-481B-B04D-8B29069EBD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434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lnSpc>
                <a:spcPct val="200000"/>
              </a:lnSpc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  <a:latin typeface="Arial Bold" charset="-94"/>
              </a:rPr>
              <a:t>Sunuş Yoluyla Öğretim </a:t>
            </a:r>
            <a:r>
              <a:rPr lang="tr-TR" b="1" dirty="0">
                <a:solidFill>
                  <a:srgbClr val="0070C0"/>
                </a:solidFill>
                <a:latin typeface="Arial Bold" charset="-94"/>
              </a:rPr>
              <a:t>Yaklaşımı / </a:t>
            </a:r>
            <a:r>
              <a:rPr lang="tr-TR" sz="2800" b="1" dirty="0">
                <a:solidFill>
                  <a:srgbClr val="0070C0"/>
                </a:solidFill>
                <a:latin typeface="Arial Bold" charset="-94"/>
              </a:rPr>
              <a:t>strateji</a:t>
            </a:r>
          </a:p>
          <a:p>
            <a:pPr fontAlgn="auto">
              <a:lnSpc>
                <a:spcPct val="200000"/>
              </a:lnSpc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  <a:latin typeface="Arial Bold" charset="-94"/>
              </a:rPr>
              <a:t>Buluş Yoluyla Öğretim </a:t>
            </a:r>
            <a:r>
              <a:rPr lang="tr-TR" b="1" dirty="0">
                <a:solidFill>
                  <a:srgbClr val="0070C0"/>
                </a:solidFill>
                <a:latin typeface="Arial Bold" charset="-94"/>
              </a:rPr>
              <a:t>Yaklaşımı /</a:t>
            </a:r>
            <a:r>
              <a:rPr lang="tr-TR" sz="2800" b="1" dirty="0">
                <a:solidFill>
                  <a:srgbClr val="0070C0"/>
                </a:solidFill>
                <a:latin typeface="Arial Bold" charset="-94"/>
              </a:rPr>
              <a:t> strateji</a:t>
            </a:r>
          </a:p>
          <a:p>
            <a:pPr fontAlgn="auto">
              <a:lnSpc>
                <a:spcPct val="200000"/>
              </a:lnSpc>
              <a:spcAft>
                <a:spcPts val="0"/>
              </a:spcAft>
              <a:defRPr/>
            </a:pPr>
            <a:r>
              <a:rPr lang="tr-TR" sz="2800" dirty="0">
                <a:solidFill>
                  <a:schemeClr val="tx1"/>
                </a:solidFill>
                <a:latin typeface="Arial Bold" charset="-94"/>
              </a:rPr>
              <a:t>Araştırma Yoluyla Öğretim </a:t>
            </a:r>
            <a:r>
              <a:rPr lang="tr-TR" sz="2800" b="1" dirty="0">
                <a:solidFill>
                  <a:srgbClr val="0070C0"/>
                </a:solidFill>
                <a:latin typeface="Arial Bold" charset="-94"/>
              </a:rPr>
              <a:t>Yaklaşımı / strateji</a:t>
            </a:r>
          </a:p>
        </p:txBody>
      </p:sp>
      <p:sp>
        <p:nvSpPr>
          <p:cNvPr id="5" name="1 Başlık">
            <a:extLst>
              <a:ext uri="{FF2B5EF4-FFF2-40B4-BE49-F238E27FC236}">
                <a16:creationId xmlns="" xmlns:a16="http://schemas.microsoft.com/office/drawing/2014/main" id="{34322539-4869-4CDC-BBDC-03CE5B370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/>
              <a:t>EĞİTİM ÖĞRETİMDE TEMEL KAVRAMLAR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849</Words>
  <Application>Microsoft Office PowerPoint</Application>
  <PresentationFormat>Ekran Gösterisi (4:3)</PresentationFormat>
  <Paragraphs>217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28" baseType="lpstr">
      <vt:lpstr>Ofis Teması</vt:lpstr>
      <vt:lpstr>ERZİN HALK EĞİTİMİ MERKEZİ  USTA ÖĞRETİCİ  ORYANTASYON EĞİTİMİ KURSU</vt:lpstr>
      <vt:lpstr>EĞİTİM ÖĞRETİMDE TEMEL KAVRAMLAR</vt:lpstr>
      <vt:lpstr>EĞİTİM ÖĞRETİMDE TEMEL KAVRAMLAR</vt:lpstr>
      <vt:lpstr>EĞİTİM ÖĞRETİMDE TEMEL KAVRAMLAR</vt:lpstr>
      <vt:lpstr>EĞİTİM ÖĞRETİMDE TEMEL KAVRAMLAR</vt:lpstr>
      <vt:lpstr>EĞİTİM ÖĞRETİMDE TEMEL KAVRAMLAR</vt:lpstr>
      <vt:lpstr>EĞİTİM ÖĞRETİMDE TEMEL KAVRAMLAR</vt:lpstr>
      <vt:lpstr>EĞİTİM ÖĞRETİMDE TEMEL KAVRAMLAR</vt:lpstr>
      <vt:lpstr>EĞİTİM ÖĞRETİMDE TEMEL KAVRAMLAR</vt:lpstr>
      <vt:lpstr>EĞİTİM ÖĞRETİMDE TEMEL KAVRAMLAR</vt:lpstr>
      <vt:lpstr>EĞİTİM ÖĞRETİMDE TEMEL KAVRAMLAR</vt:lpstr>
      <vt:lpstr>EĞİTİM ÖĞRETİMDE TEMEL KAVRAMLAR</vt:lpstr>
      <vt:lpstr>EĞİTİM ÖĞRETİMDE TEMEL KAVRAMLAR</vt:lpstr>
      <vt:lpstr>EĞİTİM ÖĞRETİMDE TEMEL KAVRAMLAR</vt:lpstr>
      <vt:lpstr>EĞİTİM ÖĞRETİMDE TEMEL KAVRAMLAR</vt:lpstr>
      <vt:lpstr>EĞİTİM ÖĞRETİMDE TEMEL KAVRAMLAR</vt:lpstr>
      <vt:lpstr>EĞİTİM ÖĞRETİMDE TEMEL KAVRAMLAR</vt:lpstr>
      <vt:lpstr>EĞİTİM ÖĞRETİMDE TEMEL KAVRAMLAR</vt:lpstr>
      <vt:lpstr>EĞİTİM ÖĞRETİMDE TEMEL KAVRAMLAR</vt:lpstr>
      <vt:lpstr>EĞİTİM ÖĞRETİMDE TEMEL KAVRAMLAR</vt:lpstr>
      <vt:lpstr>EĞİTİM ÖĞRETİMDE TEMEL KAVRAMLAR</vt:lpstr>
      <vt:lpstr>EĞİTİM ÖĞRETİMDE TEMEL KAVRAMLAR</vt:lpstr>
      <vt:lpstr>EĞİTİM ÖĞRETİMDE TEMEL KAVRAMLAR</vt:lpstr>
      <vt:lpstr>Öğretim Strateji, yöntem ve teknikleri seçerken  dikkat edilmesi gereken hususlar; </vt:lpstr>
      <vt:lpstr>EĞİTİM ÖĞRETİMDE TEMEL KAVRAMLAR</vt:lpstr>
      <vt:lpstr>HEDEF (Öğrenme çıktıları), YAKLAŞIM, YÖNTEM VE TEKNİK İLİŞKİSİ</vt:lpstr>
      <vt:lpstr>EĞİTİM ÖĞRETİMDE TEMEL KAVRAMLAR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EĞİTİM ÖĞRETİMDE TEMEL KAVRAMLAR</dc:title>
  <dc:creator>casper</dc:creator>
  <cp:lastModifiedBy>Müdür Yrd.2</cp:lastModifiedBy>
  <cp:revision>47</cp:revision>
  <dcterms:created xsi:type="dcterms:W3CDTF">2017-10-08T12:46:49Z</dcterms:created>
  <dcterms:modified xsi:type="dcterms:W3CDTF">2022-09-05T11:18:58Z</dcterms:modified>
</cp:coreProperties>
</file>